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71205E-F730-45F3-844D-24226F785842}"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39821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71205E-F730-45F3-844D-24226F785842}"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358029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71205E-F730-45F3-844D-24226F785842}"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147506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71205E-F730-45F3-844D-24226F785842}"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1211986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71205E-F730-45F3-844D-24226F785842}"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216774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71205E-F730-45F3-844D-24226F785842}" type="datetimeFigureOut">
              <a:rPr lang="en-US" smtClean="0"/>
              <a:t>10/16/2019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131167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71205E-F730-45F3-844D-24226F785842}" type="datetimeFigureOut">
              <a:rPr lang="en-US" smtClean="0"/>
              <a:t>10/16/2019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188023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71205E-F730-45F3-844D-24226F785842}" type="datetimeFigureOut">
              <a:rPr lang="en-US" smtClean="0"/>
              <a:t>10/16/2019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1572470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71205E-F730-45F3-844D-24226F785842}" type="datetimeFigureOut">
              <a:rPr lang="en-US" smtClean="0"/>
              <a:t>10/16/2019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3805682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71205E-F730-45F3-844D-24226F785842}" type="datetimeFigureOut">
              <a:rPr lang="en-US" smtClean="0"/>
              <a:t>10/16/2019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268288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71205E-F730-45F3-844D-24226F785842}" type="datetimeFigureOut">
              <a:rPr lang="en-US" smtClean="0"/>
              <a:t>10/16/2019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8E6C72-FD8C-40BE-8CC2-DB3BD02BB8BE}" type="slidenum">
              <a:rPr lang="en-US" smtClean="0"/>
              <a:t>‹#›</a:t>
            </a:fld>
            <a:endParaRPr lang="en-US"/>
          </a:p>
        </p:txBody>
      </p:sp>
    </p:spTree>
    <p:extLst>
      <p:ext uri="{BB962C8B-B14F-4D97-AF65-F5344CB8AC3E}">
        <p14:creationId xmlns:p14="http://schemas.microsoft.com/office/powerpoint/2010/main" val="377791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1205E-F730-45F3-844D-24226F785842}" type="datetimeFigureOut">
              <a:rPr lang="en-US" smtClean="0"/>
              <a:t>10/16/2019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E6C72-FD8C-40BE-8CC2-DB3BD02BB8BE}" type="slidenum">
              <a:rPr lang="en-US" smtClean="0"/>
              <a:t>‹#›</a:t>
            </a:fld>
            <a:endParaRPr lang="en-US"/>
          </a:p>
        </p:txBody>
      </p:sp>
    </p:spTree>
    <p:extLst>
      <p:ext uri="{BB962C8B-B14F-4D97-AF65-F5344CB8AC3E}">
        <p14:creationId xmlns:p14="http://schemas.microsoft.com/office/powerpoint/2010/main" val="1397592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lnSpcReduction="10000"/>
          </a:bodyPr>
          <a:lstStyle/>
          <a:p>
            <a:pPr algn="just"/>
            <a:r>
              <a:rPr lang="en-US" sz="3200" b="1" dirty="0" smtClean="0">
                <a:latin typeface="Times New Roman" panose="02020603050405020304" pitchFamily="18" charset="0"/>
                <a:cs typeface="Times New Roman" panose="02020603050405020304" pitchFamily="18" charset="0"/>
              </a:rPr>
              <a:t>Pharmacy orientation </a:t>
            </a:r>
          </a:p>
          <a:p>
            <a:pPr algn="just"/>
            <a:r>
              <a:rPr lang="en-US" sz="3200" b="1" dirty="0" smtClean="0">
                <a:latin typeface="Times New Roman" panose="02020603050405020304" pitchFamily="18" charset="0"/>
                <a:cs typeface="Times New Roman" panose="02020603050405020304" pitchFamily="18" charset="0"/>
              </a:rPr>
              <a:t>Pharmacy </a:t>
            </a:r>
          </a:p>
          <a:p>
            <a:pPr algn="just"/>
            <a:r>
              <a:rPr lang="en-US" sz="3200" dirty="0" smtClean="0">
                <a:latin typeface="Times New Roman" panose="02020603050405020304" pitchFamily="18" charset="0"/>
                <a:cs typeface="Times New Roman" panose="02020603050405020304" pitchFamily="18" charset="0"/>
              </a:rPr>
              <a:t>It is the art and science of preparing and dispensing medications and the provision of drug related information to the public. It involves the interpretation of prescription orders; the compounding, labeling and dispensing of drugs and devices; drug product selection and drug utilization </a:t>
            </a:r>
            <a:r>
              <a:rPr lang="en-US" sz="3200" dirty="0">
                <a:latin typeface="Times New Roman" panose="02020603050405020304" pitchFamily="18" charset="0"/>
                <a:cs typeface="Times New Roman" panose="02020603050405020304" pitchFamily="18" charset="0"/>
              </a:rPr>
              <a:t>reviews </a:t>
            </a:r>
            <a:r>
              <a:rPr lang="en-US" sz="2200" dirty="0">
                <a:latin typeface="Times New Roman" panose="02020603050405020304" pitchFamily="18" charset="0"/>
                <a:cs typeface="Times New Roman" panose="02020603050405020304" pitchFamily="18" charset="0"/>
              </a:rPr>
              <a:t>(DURs involve a comprehensive review of patients' prescription and medication data before, during, and after dispensing to ensure appropriate medication decision making and positive patient </a:t>
            </a:r>
            <a:r>
              <a:rPr lang="en-US" sz="2200" dirty="0" smtClean="0">
                <a:latin typeface="Times New Roman" panose="02020603050405020304" pitchFamily="18" charset="0"/>
                <a:cs typeface="Times New Roman" panose="02020603050405020304" pitchFamily="18" charset="0"/>
              </a:rPr>
              <a:t>outcomes)</a:t>
            </a:r>
            <a:r>
              <a:rPr lang="en-US" sz="3200" dirty="0" smtClean="0">
                <a:latin typeface="Times New Roman" panose="02020603050405020304" pitchFamily="18" charset="0"/>
                <a:cs typeface="Times New Roman" panose="02020603050405020304" pitchFamily="18" charset="0"/>
              </a:rPr>
              <a:t>; patient monitoring and intervention; and the provision of cognitive services related to use of medications and devices.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063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lnSpcReduction="10000"/>
          </a:bodyPr>
          <a:lstStyle/>
          <a:p>
            <a:pPr algn="just"/>
            <a:r>
              <a:rPr lang="en-US" sz="3200" dirty="0" smtClean="0">
                <a:latin typeface="Times New Roman" panose="02020603050405020304" pitchFamily="18" charset="0"/>
                <a:cs typeface="Times New Roman" panose="02020603050405020304" pitchFamily="18" charset="0"/>
              </a:rPr>
              <a:t>3. </a:t>
            </a:r>
            <a:r>
              <a:rPr lang="en-US" sz="3200" b="1" i="1" dirty="0" smtClean="0">
                <a:latin typeface="Times New Roman" panose="02020603050405020304" pitchFamily="18" charset="0"/>
                <a:cs typeface="Times New Roman" panose="02020603050405020304" pitchFamily="18" charset="0"/>
              </a:rPr>
              <a:t>Development and conduct of a product formulation and packaging program.</a:t>
            </a:r>
          </a:p>
          <a:p>
            <a:pPr algn="just"/>
            <a:r>
              <a:rPr lang="en-US" sz="3200" dirty="0" smtClean="0">
                <a:latin typeface="Times New Roman" panose="02020603050405020304" pitchFamily="18" charset="0"/>
                <a:cs typeface="Times New Roman" panose="02020603050405020304" pitchFamily="18" charset="0"/>
              </a:rPr>
              <a:t>He must respond to the need for special dosage form and formulations not available commercially. </a:t>
            </a:r>
          </a:p>
          <a:p>
            <a:pPr algn="just"/>
            <a:r>
              <a:rPr lang="en-US" sz="3200" dirty="0" smtClean="0">
                <a:latin typeface="Times New Roman" panose="02020603050405020304" pitchFamily="18" charset="0"/>
                <a:cs typeface="Times New Roman" panose="02020603050405020304" pitchFamily="18" charset="0"/>
              </a:rPr>
              <a:t>An adequate understanding of the principle involved in the formulation and preparation of pharmaceutical dosage form is needed. </a:t>
            </a:r>
          </a:p>
          <a:p>
            <a:pPr algn="just"/>
            <a:r>
              <a:rPr lang="en-US" sz="3200" dirty="0" smtClean="0">
                <a:latin typeface="Times New Roman" panose="02020603050405020304" pitchFamily="18" charset="0"/>
                <a:cs typeface="Times New Roman" panose="02020603050405020304" pitchFamily="18" charset="0"/>
              </a:rPr>
              <a:t>This involves the concept of biopharmaceutics, bioavailability, pharmacokinetics, pharmaceutics, stability, physicochemical kinetics, microbiology, quality assurance, and techniques of medication administration.</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8671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Hospital pharmacist is also responsible for the preparation of IV admixtures and total parenteral nutrition as well as he must be familiar with radiopharmaceuticals.</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846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4. </a:t>
            </a:r>
            <a:r>
              <a:rPr lang="en-US" sz="3200" b="1" i="1" dirty="0" smtClean="0">
                <a:latin typeface="Times New Roman" panose="02020603050405020304" pitchFamily="18" charset="0"/>
                <a:cs typeface="Times New Roman" panose="02020603050405020304" pitchFamily="18" charset="0"/>
              </a:rPr>
              <a:t>Conduct and participation in research</a:t>
            </a:r>
          </a:p>
          <a:p>
            <a:pPr algn="just"/>
            <a:r>
              <a:rPr lang="en-US" sz="3200" dirty="0" smtClean="0">
                <a:latin typeface="Times New Roman" panose="02020603050405020304" pitchFamily="18" charset="0"/>
                <a:cs typeface="Times New Roman" panose="02020603050405020304" pitchFamily="18" charset="0"/>
              </a:rPr>
              <a:t>Hospital pharmacist must be prepared to participate in clinical research originated by the medical staff and to conduct pharmaceutical research or initiate research himself.</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5186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5. </a:t>
            </a:r>
            <a:r>
              <a:rPr lang="en-US" sz="3200" b="1" i="1" dirty="0" smtClean="0">
                <a:latin typeface="Times New Roman" panose="02020603050405020304" pitchFamily="18" charset="0"/>
                <a:cs typeface="Times New Roman" panose="02020603050405020304" pitchFamily="18" charset="0"/>
              </a:rPr>
              <a:t>Development and conduct of patient oriented services</a:t>
            </a:r>
          </a:p>
          <a:p>
            <a:pPr algn="just"/>
            <a:r>
              <a:rPr lang="en-US" sz="3200" dirty="0" smtClean="0">
                <a:latin typeface="Times New Roman" panose="02020603050405020304" pitchFamily="18" charset="0"/>
                <a:cs typeface="Times New Roman" panose="02020603050405020304" pitchFamily="18" charset="0"/>
              </a:rPr>
              <a:t>These services includes</a:t>
            </a:r>
          </a:p>
          <a:p>
            <a:pPr algn="just"/>
            <a:r>
              <a:rPr lang="en-US" sz="3200" dirty="0" smtClean="0">
                <a:latin typeface="Times New Roman" panose="02020603050405020304" pitchFamily="18" charset="0"/>
                <a:cs typeface="Times New Roman" panose="02020603050405020304" pitchFamily="18" charset="0"/>
              </a:rPr>
              <a:t>Drug information</a:t>
            </a:r>
          </a:p>
          <a:p>
            <a:pPr algn="just"/>
            <a:r>
              <a:rPr lang="en-US" sz="3200" dirty="0" smtClean="0">
                <a:latin typeface="Times New Roman" panose="02020603050405020304" pitchFamily="18" charset="0"/>
                <a:cs typeface="Times New Roman" panose="02020603050405020304" pitchFamily="18" charset="0"/>
              </a:rPr>
              <a:t>Collection of pharmacy patient data base</a:t>
            </a:r>
          </a:p>
          <a:p>
            <a:pPr algn="just"/>
            <a:r>
              <a:rPr lang="en-US" sz="3200" dirty="0" smtClean="0">
                <a:latin typeface="Times New Roman" panose="02020603050405020304" pitchFamily="18" charset="0"/>
                <a:cs typeface="Times New Roman" panose="02020603050405020304" pitchFamily="18" charset="0"/>
              </a:rPr>
              <a:t>Patient education</a:t>
            </a:r>
          </a:p>
          <a:p>
            <a:pPr algn="just"/>
            <a:r>
              <a:rPr lang="en-US" sz="3200" dirty="0" smtClean="0">
                <a:latin typeface="Times New Roman" panose="02020603050405020304" pitchFamily="18" charset="0"/>
                <a:cs typeface="Times New Roman" panose="02020603050405020304" pitchFamily="18" charset="0"/>
              </a:rPr>
              <a:t>The monitoring and auditing of therapeutic regimens</a:t>
            </a:r>
          </a:p>
          <a:p>
            <a:pPr algn="just"/>
            <a:r>
              <a:rPr lang="en-US" sz="3200" dirty="0" smtClean="0">
                <a:solidFill>
                  <a:srgbClr val="FF0000"/>
                </a:solidFill>
                <a:latin typeface="Times New Roman" panose="02020603050405020304" pitchFamily="18" charset="0"/>
                <a:cs typeface="Times New Roman" panose="02020603050405020304" pitchFamily="18" charset="0"/>
              </a:rPr>
              <a:t>Drug use review</a:t>
            </a:r>
          </a:p>
          <a:p>
            <a:pPr algn="just"/>
            <a:r>
              <a:rPr lang="en-US" sz="3200" dirty="0" smtClean="0">
                <a:latin typeface="Times New Roman" panose="02020603050405020304" pitchFamily="18" charset="0"/>
                <a:cs typeface="Times New Roman" panose="02020603050405020304" pitchFamily="18" charset="0"/>
              </a:rPr>
              <a:t>The monitoring of specific adverse drug reactions to decrease their incidence</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809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6. </a:t>
            </a:r>
            <a:r>
              <a:rPr lang="en-US" sz="3200" b="1" i="1" dirty="0" smtClean="0">
                <a:latin typeface="Times New Roman" panose="02020603050405020304" pitchFamily="18" charset="0"/>
                <a:cs typeface="Times New Roman" panose="02020603050405020304" pitchFamily="18" charset="0"/>
              </a:rPr>
              <a:t>Conduct of and participation in educational activities</a:t>
            </a:r>
          </a:p>
          <a:p>
            <a:pPr algn="just"/>
            <a:r>
              <a:rPr lang="en-US" sz="3200" dirty="0" smtClean="0">
                <a:latin typeface="Times New Roman" panose="02020603050405020304" pitchFamily="18" charset="0"/>
                <a:cs typeface="Times New Roman" panose="02020603050405020304" pitchFamily="18" charset="0"/>
              </a:rPr>
              <a:t>The director of pharmacy is responsible for training new personnel and for carrying educational programs for pharmacists and pharmacy supportive personnel's.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668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7. </a:t>
            </a:r>
            <a:r>
              <a:rPr lang="en-US" sz="3200" b="1" i="1" dirty="0" smtClean="0">
                <a:latin typeface="Times New Roman" panose="02020603050405020304" pitchFamily="18" charset="0"/>
                <a:cs typeface="Times New Roman" panose="02020603050405020304" pitchFamily="18" charset="0"/>
              </a:rPr>
              <a:t>Development and conduct of a quality assurance program for pharmaceutical services</a:t>
            </a:r>
          </a:p>
          <a:p>
            <a:pPr algn="just"/>
            <a:r>
              <a:rPr lang="en-US" sz="3200" dirty="0" smtClean="0">
                <a:latin typeface="Times New Roman" panose="02020603050405020304" pitchFamily="18" charset="0"/>
                <a:cs typeface="Times New Roman" panose="02020603050405020304" pitchFamily="18" charset="0"/>
              </a:rPr>
              <a:t>A major responsibility of this department is the assurance of the quality of its services and product dispensed coupled with a controlled program for the distribution of drugs throughout the institution.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819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Industrial Pharmacy</a:t>
            </a:r>
          </a:p>
          <a:p>
            <a:pPr algn="just"/>
            <a:r>
              <a:rPr lang="en-US" sz="3200" dirty="0" smtClean="0">
                <a:latin typeface="Times New Roman" panose="02020603050405020304" pitchFamily="18" charset="0"/>
                <a:cs typeface="Times New Roman" panose="02020603050405020304" pitchFamily="18" charset="0"/>
              </a:rPr>
              <a:t>The industrial pharmacist work involves the manufacture and distribution of drugs and medicinal products.</a:t>
            </a:r>
          </a:p>
          <a:p>
            <a:pPr algn="just"/>
            <a:r>
              <a:rPr lang="en-US" sz="3200" dirty="0" smtClean="0">
                <a:latin typeface="Times New Roman" panose="02020603050405020304" pitchFamily="18" charset="0"/>
                <a:cs typeface="Times New Roman" panose="02020603050405020304" pitchFamily="18" charset="0"/>
              </a:rPr>
              <a:t>This involves quality control, product development, formulation, production, management, research and sale.</a:t>
            </a: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790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work of pharmacist in industry is about discovering safe and effective new drugs, developing them into new medicines and marketing the finished product to customer.</a:t>
            </a:r>
          </a:p>
          <a:p>
            <a:pPr algn="just"/>
            <a:endParaRPr lang="en-US" sz="3200" dirty="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Discovery…..Formulation……Marketing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795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Departments</a:t>
            </a:r>
          </a:p>
          <a:p>
            <a:pPr algn="just"/>
            <a:r>
              <a:rPr lang="en-US" sz="3200" dirty="0" smtClean="0">
                <a:latin typeface="Times New Roman" panose="02020603050405020304" pitchFamily="18" charset="0"/>
                <a:cs typeface="Times New Roman" panose="02020603050405020304" pitchFamily="18" charset="0"/>
              </a:rPr>
              <a:t>Sale</a:t>
            </a:r>
          </a:p>
          <a:p>
            <a:pPr algn="just"/>
            <a:r>
              <a:rPr lang="en-US" sz="3200" dirty="0" smtClean="0">
                <a:latin typeface="Times New Roman" panose="02020603050405020304" pitchFamily="18" charset="0"/>
                <a:cs typeface="Times New Roman" panose="02020603050405020304" pitchFamily="18" charset="0"/>
              </a:rPr>
              <a:t>Marketing</a:t>
            </a:r>
          </a:p>
          <a:p>
            <a:pPr algn="just"/>
            <a:r>
              <a:rPr lang="en-US" sz="3200" dirty="0" smtClean="0">
                <a:latin typeface="Times New Roman" panose="02020603050405020304" pitchFamily="18" charset="0"/>
                <a:cs typeface="Times New Roman" panose="02020603050405020304" pitchFamily="18" charset="0"/>
              </a:rPr>
              <a:t>Medical affairs</a:t>
            </a:r>
          </a:p>
          <a:p>
            <a:pPr algn="just"/>
            <a:r>
              <a:rPr lang="en-US" sz="3200" dirty="0" smtClean="0">
                <a:latin typeface="Times New Roman" panose="02020603050405020304" pitchFamily="18" charset="0"/>
                <a:cs typeface="Times New Roman" panose="02020603050405020304" pitchFamily="18" charset="0"/>
              </a:rPr>
              <a:t>Research and development</a:t>
            </a:r>
          </a:p>
          <a:p>
            <a:pPr algn="just"/>
            <a:r>
              <a:rPr lang="en-US" sz="3200" dirty="0" smtClean="0">
                <a:latin typeface="Times New Roman" panose="02020603050405020304" pitchFamily="18" charset="0"/>
                <a:cs typeface="Times New Roman" panose="02020603050405020304" pitchFamily="18" charset="0"/>
              </a:rPr>
              <a:t>Production</a:t>
            </a:r>
          </a:p>
          <a:p>
            <a:pPr algn="just"/>
            <a:r>
              <a:rPr lang="en-US" sz="3200" dirty="0" smtClean="0">
                <a:latin typeface="Times New Roman" panose="02020603050405020304" pitchFamily="18" charset="0"/>
                <a:cs typeface="Times New Roman" panose="02020603050405020304" pitchFamily="18" charset="0"/>
              </a:rPr>
              <a:t>Quality control</a:t>
            </a:r>
          </a:p>
          <a:p>
            <a:pPr algn="just"/>
            <a:r>
              <a:rPr lang="en-US" sz="3200" dirty="0" smtClean="0">
                <a:latin typeface="Times New Roman" panose="02020603050405020304" pitchFamily="18" charset="0"/>
                <a:cs typeface="Times New Roman" panose="02020603050405020304" pitchFamily="18" charset="0"/>
              </a:rPr>
              <a:t>Legal and regulatory affairs</a:t>
            </a:r>
          </a:p>
          <a:p>
            <a:pPr algn="just"/>
            <a:r>
              <a:rPr lang="en-US" sz="3200" dirty="0" smtClean="0">
                <a:latin typeface="Times New Roman" panose="02020603050405020304" pitchFamily="18" charset="0"/>
                <a:cs typeface="Times New Roman" panose="02020603050405020304" pitchFamily="18" charset="0"/>
              </a:rPr>
              <a:t>Management and administration</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9908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marL="514350" indent="-514350" algn="just">
              <a:buAutoNum type="arabicPeriod"/>
            </a:pPr>
            <a:r>
              <a:rPr lang="en-US" sz="3200" dirty="0" smtClean="0">
                <a:latin typeface="Times New Roman" panose="02020603050405020304" pitchFamily="18" charset="0"/>
                <a:cs typeface="Times New Roman" panose="02020603050405020304" pitchFamily="18" charset="0"/>
              </a:rPr>
              <a:t>Sale</a:t>
            </a:r>
          </a:p>
          <a:p>
            <a:pPr algn="just"/>
            <a:r>
              <a:rPr lang="en-US" sz="3200" dirty="0" smtClean="0">
                <a:latin typeface="Times New Roman" panose="02020603050405020304" pitchFamily="18" charset="0"/>
                <a:cs typeface="Times New Roman" panose="02020603050405020304" pitchFamily="18" charset="0"/>
              </a:rPr>
              <a:t>The sale area is one of the way for pharmacist to get into pharmaceutical industry. </a:t>
            </a:r>
          </a:p>
          <a:p>
            <a:pPr algn="just"/>
            <a:r>
              <a:rPr lang="en-US" sz="3200" dirty="0" smtClean="0">
                <a:latin typeface="Times New Roman" panose="02020603050405020304" pitchFamily="18" charset="0"/>
                <a:cs typeface="Times New Roman" panose="02020603050405020304" pitchFamily="18" charset="0"/>
              </a:rPr>
              <a:t>The sale representative usually call upon physicians, pharmacists, nurses and in some cases dentists and veterinarians and provide them comprehensive information about the drugs and encourage them about the appropriate use of the drug.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3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Pharmaceutics</a:t>
            </a:r>
          </a:p>
          <a:p>
            <a:pPr algn="just"/>
            <a:r>
              <a:rPr lang="en-US" sz="3200" dirty="0" smtClean="0">
                <a:latin typeface="Times New Roman" panose="02020603050405020304" pitchFamily="18" charset="0"/>
                <a:cs typeface="Times New Roman" panose="02020603050405020304" pitchFamily="18" charset="0"/>
              </a:rPr>
              <a:t>Pharmaceutics is the discipline of pharmacy that deals with the process of turning a new chemical entity or old drugs into a medication to be used safely and effectively by patients.</a:t>
            </a:r>
          </a:p>
          <a:p>
            <a:pPr algn="just"/>
            <a:r>
              <a:rPr lang="en-US" sz="3200" dirty="0" smtClean="0">
                <a:latin typeface="Times New Roman" panose="02020603050405020304" pitchFamily="18" charset="0"/>
                <a:cs typeface="Times New Roman" panose="02020603050405020304" pitchFamily="18" charset="0"/>
              </a:rPr>
              <a:t>It can also be defined as “ the science of dosage form design”.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835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Usually the candidates are selected having good personality, effective oral communication skills and a strong interest in selling.</a:t>
            </a:r>
          </a:p>
          <a:p>
            <a:pPr algn="just"/>
            <a:r>
              <a:rPr lang="en-US" sz="3200" dirty="0" smtClean="0">
                <a:latin typeface="Times New Roman" panose="02020603050405020304" pitchFamily="18" charset="0"/>
                <a:cs typeface="Times New Roman" panose="02020603050405020304" pitchFamily="18" charset="0"/>
              </a:rPr>
              <a:t>Most pharmaceutical companies offer excellent benefits packages such as company cars, expensive reimbursement, travel and medical allowance, medical insurance for the family and reimbursement for education program.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3166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2. Marketing</a:t>
            </a:r>
          </a:p>
          <a:p>
            <a:pPr algn="just"/>
            <a:r>
              <a:rPr lang="en-US" sz="3200" dirty="0" smtClean="0">
                <a:latin typeface="Times New Roman" panose="02020603050405020304" pitchFamily="18" charset="0"/>
                <a:cs typeface="Times New Roman" panose="02020603050405020304" pitchFamily="18" charset="0"/>
              </a:rPr>
              <a:t>This department is responsible for developing and implementing marketing plans to promote company products to the appropriate audience.</a:t>
            </a:r>
          </a:p>
          <a:p>
            <a:pPr algn="just"/>
            <a:r>
              <a:rPr lang="en-US" sz="3200" dirty="0" smtClean="0">
                <a:latin typeface="Times New Roman" panose="02020603050405020304" pitchFamily="18" charset="0"/>
                <a:cs typeface="Times New Roman" panose="02020603050405020304" pitchFamily="18" charset="0"/>
              </a:rPr>
              <a:t>In some industries the department is divided into </a:t>
            </a:r>
          </a:p>
          <a:p>
            <a:pPr algn="just"/>
            <a:r>
              <a:rPr lang="en-US" sz="3200" dirty="0" smtClean="0">
                <a:latin typeface="Times New Roman" panose="02020603050405020304" pitchFamily="18" charset="0"/>
                <a:cs typeface="Times New Roman" panose="02020603050405020304" pitchFamily="18" charset="0"/>
              </a:rPr>
              <a:t>Prescription product marketing and OTC product marketing</a:t>
            </a:r>
          </a:p>
          <a:p>
            <a:pPr algn="just"/>
            <a:r>
              <a:rPr lang="en-US" sz="3200" dirty="0" smtClean="0">
                <a:latin typeface="Times New Roman" panose="02020603050405020304" pitchFamily="18" charset="0"/>
                <a:cs typeface="Times New Roman" panose="02020603050405020304" pitchFamily="18" charset="0"/>
              </a:rPr>
              <a:t>In other firms the marketing is divided into therapy areas</a:t>
            </a:r>
            <a:endParaRPr lang="en-US" sz="3200" dirty="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1875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Such as cardiovascular or respiratory products </a:t>
            </a:r>
          </a:p>
          <a:p>
            <a:pPr algn="just"/>
            <a:r>
              <a:rPr lang="en-US" sz="3200" dirty="0" smtClean="0">
                <a:latin typeface="Times New Roman" panose="02020603050405020304" pitchFamily="18" charset="0"/>
                <a:cs typeface="Times New Roman" panose="02020603050405020304" pitchFamily="18" charset="0"/>
              </a:rPr>
              <a:t>Most marketing departments include</a:t>
            </a:r>
          </a:p>
          <a:p>
            <a:pPr algn="just"/>
            <a:r>
              <a:rPr lang="en-US" sz="3200" b="1" dirty="0" smtClean="0">
                <a:latin typeface="Times New Roman" panose="02020603050405020304" pitchFamily="18" charset="0"/>
                <a:cs typeface="Times New Roman" panose="02020603050405020304" pitchFamily="18" charset="0"/>
              </a:rPr>
              <a:t>Marketing research</a:t>
            </a:r>
          </a:p>
          <a:p>
            <a:pPr algn="just"/>
            <a:r>
              <a:rPr lang="en-US" sz="3200" dirty="0" smtClean="0">
                <a:latin typeface="Times New Roman" panose="02020603050405020304" pitchFamily="18" charset="0"/>
                <a:cs typeface="Times New Roman" panose="02020603050405020304" pitchFamily="18" charset="0"/>
              </a:rPr>
              <a:t>Which analyze business trends, sale histories of the company products, competitive information's, prescribing and recommendation habits of the practitioners and new business opportunities within the market.</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0100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Marketing strategy/planning</a:t>
            </a:r>
          </a:p>
          <a:p>
            <a:pPr algn="just"/>
            <a:r>
              <a:rPr lang="en-US" sz="3200" dirty="0" smtClean="0">
                <a:latin typeface="Times New Roman" panose="02020603050405020304" pitchFamily="18" charset="0"/>
                <a:cs typeface="Times New Roman" panose="02020603050405020304" pitchFamily="18" charset="0"/>
              </a:rPr>
              <a:t>Which is responsible for anticipating and developing products and services to meet the needs of the market place in long term (</a:t>
            </a:r>
            <a:r>
              <a:rPr lang="en-US" dirty="0">
                <a:latin typeface="Times New Roman" panose="02020603050405020304" pitchFamily="18" charset="0"/>
                <a:cs typeface="Times New Roman" panose="02020603050405020304" pitchFamily="18" charset="0"/>
              </a:rPr>
              <a:t>when a segment of customers is not effectively served by existing providers and </a:t>
            </a:r>
            <a:r>
              <a:rPr lang="en-US" dirty="0" smtClean="0">
                <a:latin typeface="Times New Roman" panose="02020603050405020304" pitchFamily="18" charset="0"/>
                <a:cs typeface="Times New Roman" panose="02020603050405020304" pitchFamily="18" charset="0"/>
              </a:rPr>
              <a:t>the company develops </a:t>
            </a:r>
            <a:r>
              <a:rPr lang="en-US" dirty="0">
                <a:latin typeface="Times New Roman" panose="02020603050405020304" pitchFamily="18" charset="0"/>
                <a:cs typeface="Times New Roman" panose="02020603050405020304" pitchFamily="18" charset="0"/>
              </a:rPr>
              <a:t>and promotes products or services to match</a:t>
            </a:r>
            <a:r>
              <a:rPr lang="en-US" sz="3200" dirty="0" smtClean="0">
                <a:latin typeface="Times New Roman" panose="02020603050405020304" pitchFamily="18" charset="0"/>
                <a:cs typeface="Times New Roman" panose="02020603050405020304" pitchFamily="18" charset="0"/>
              </a:rPr>
              <a:t>).</a:t>
            </a:r>
          </a:p>
          <a:p>
            <a:pPr algn="just"/>
            <a:endParaRPr lang="en-US" sz="3200" dirty="0">
              <a:latin typeface="Times New Roman" panose="02020603050405020304" pitchFamily="18" charset="0"/>
              <a:cs typeface="Times New Roman" panose="02020603050405020304" pitchFamily="18" charset="0"/>
            </a:endParaRPr>
          </a:p>
          <a:p>
            <a:pPr algn="just"/>
            <a:r>
              <a:rPr lang="en-US" sz="3200" b="1" dirty="0" smtClean="0">
                <a:latin typeface="Times New Roman" panose="02020603050405020304" pitchFamily="18" charset="0"/>
                <a:cs typeface="Times New Roman" panose="02020603050405020304" pitchFamily="18" charset="0"/>
              </a:rPr>
              <a:t>Product management</a:t>
            </a:r>
          </a:p>
          <a:p>
            <a:pPr algn="just"/>
            <a:r>
              <a:rPr lang="en-US" sz="3200" dirty="0" smtClean="0">
                <a:latin typeface="Times New Roman" panose="02020603050405020304" pitchFamily="18" charset="0"/>
                <a:cs typeface="Times New Roman" panose="02020603050405020304" pitchFamily="18" charset="0"/>
              </a:rPr>
              <a:t>Which oversees the overall marketing plan for a specific product and is responsible for the profits and losses generated by that product.</a:t>
            </a:r>
          </a:p>
          <a:p>
            <a:pPr algn="just"/>
            <a:endParaRPr lang="en-US" sz="3200" dirty="0">
              <a:latin typeface="Times New Roman" panose="02020603050405020304" pitchFamily="18" charset="0"/>
              <a:cs typeface="Times New Roman" panose="02020603050405020304" pitchFamily="18" charset="0"/>
            </a:endParaRP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673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Life cycle management</a:t>
            </a:r>
          </a:p>
          <a:p>
            <a:pPr algn="just"/>
            <a:r>
              <a:rPr lang="en-US" sz="3200" dirty="0" smtClean="0">
                <a:latin typeface="Times New Roman" panose="02020603050405020304" pitchFamily="18" charset="0"/>
                <a:cs typeface="Times New Roman" panose="02020603050405020304" pitchFamily="18" charset="0"/>
              </a:rPr>
              <a:t>Which evaluates new uses for the product and support research to study these uses leading to new indications (minoxidil spray)</a:t>
            </a:r>
          </a:p>
          <a:p>
            <a:pPr algn="just"/>
            <a:r>
              <a:rPr lang="en-US" sz="3200" b="1" dirty="0" smtClean="0">
                <a:latin typeface="Times New Roman" panose="02020603050405020304" pitchFamily="18" charset="0"/>
                <a:cs typeface="Times New Roman" panose="02020603050405020304" pitchFamily="18" charset="0"/>
              </a:rPr>
              <a:t>Promotion </a:t>
            </a:r>
          </a:p>
          <a:p>
            <a:pPr algn="just"/>
            <a:r>
              <a:rPr lang="en-US" sz="3200" dirty="0" smtClean="0">
                <a:latin typeface="Times New Roman" panose="02020603050405020304" pitchFamily="18" charset="0"/>
                <a:cs typeface="Times New Roman" panose="02020603050405020304" pitchFamily="18" charset="0"/>
              </a:rPr>
              <a:t>Which develops the promotional activities for the product.</a:t>
            </a:r>
          </a:p>
          <a:p>
            <a:pPr algn="just"/>
            <a:endParaRPr lang="en-US" sz="3200" dirty="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A degree of pharmacy may be helpful but is not required generally for a marketing position.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805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Understanding the health care delivery system, general business principles and a basic knowledge of R &amp; D, manufacturing, QA and distribution are helpful in obtaining a position in the marketing department.</a:t>
            </a:r>
          </a:p>
          <a:p>
            <a:pPr algn="just"/>
            <a:r>
              <a:rPr lang="en-US" sz="3200" dirty="0" smtClean="0">
                <a:latin typeface="Times New Roman" panose="02020603050405020304" pitchFamily="18" charset="0"/>
                <a:cs typeface="Times New Roman" panose="02020603050405020304" pitchFamily="18" charset="0"/>
              </a:rPr>
              <a:t>The MBA would be an appropriate advance degree and is helpful in marketing department.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9244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3. </a:t>
            </a:r>
            <a:r>
              <a:rPr lang="en-US" sz="3200" b="1" dirty="0" smtClean="0">
                <a:latin typeface="Times New Roman" panose="02020603050405020304" pitchFamily="18" charset="0"/>
                <a:cs typeface="Times New Roman" panose="02020603050405020304" pitchFamily="18" charset="0"/>
              </a:rPr>
              <a:t>Medical affairs department</a:t>
            </a:r>
          </a:p>
          <a:p>
            <a:pPr algn="just"/>
            <a:r>
              <a:rPr lang="en-US" sz="3200" dirty="0" smtClean="0">
                <a:latin typeface="Times New Roman" panose="02020603050405020304" pitchFamily="18" charset="0"/>
                <a:cs typeface="Times New Roman" panose="02020603050405020304" pitchFamily="18" charset="0"/>
              </a:rPr>
              <a:t>This department provides information and services to health care practitioners, give presentations to practitioners, does sale training and obtain the output of though leaders (experts in the field with innovative ideas).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382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4. Research and development</a:t>
            </a:r>
          </a:p>
          <a:p>
            <a:pPr algn="just"/>
            <a:r>
              <a:rPr lang="en-US" sz="3200" dirty="0" smtClean="0">
                <a:latin typeface="Times New Roman" panose="02020603050405020304" pitchFamily="18" charset="0"/>
                <a:cs typeface="Times New Roman" panose="02020603050405020304" pitchFamily="18" charset="0"/>
              </a:rPr>
              <a:t>Pharmacist in industry are also engaged in R &amp; D of new drugs or new indications or dosage form for new existing products.</a:t>
            </a:r>
          </a:p>
          <a:p>
            <a:pPr algn="just"/>
            <a:endParaRPr lang="en-US" sz="3200" dirty="0">
              <a:latin typeface="Times New Roman" panose="02020603050405020304" pitchFamily="18" charset="0"/>
              <a:cs typeface="Times New Roman" panose="02020603050405020304" pitchFamily="18" charset="0"/>
            </a:endParaRPr>
          </a:p>
          <a:p>
            <a:pPr algn="just"/>
            <a:r>
              <a:rPr lang="en-US" sz="3200" b="1" dirty="0" smtClean="0">
                <a:latin typeface="Times New Roman" panose="02020603050405020304" pitchFamily="18" charset="0"/>
                <a:cs typeface="Times New Roman" panose="02020603050405020304" pitchFamily="18" charset="0"/>
              </a:rPr>
              <a:t>5. Production</a:t>
            </a:r>
          </a:p>
          <a:p>
            <a:pPr algn="just"/>
            <a:r>
              <a:rPr lang="en-US" sz="3200" dirty="0" smtClean="0">
                <a:latin typeface="Times New Roman" panose="02020603050405020304" pitchFamily="18" charset="0"/>
                <a:cs typeface="Times New Roman" panose="02020603050405020304" pitchFamily="18" charset="0"/>
              </a:rPr>
              <a:t>Pharmacist working in production often work in managerial position. They plan to fulfill the company needs and planning for the plant facilities, equipment's and personnel's who will be needed to meet the company's production goals.</a:t>
            </a: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799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They are also responsible for establishing and administering manufacturing procedures and control to ensure the production of high quality products.</a:t>
            </a:r>
          </a:p>
          <a:p>
            <a:pPr algn="just"/>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6. Quality control department</a:t>
            </a:r>
          </a:p>
          <a:p>
            <a:pPr algn="just"/>
            <a:r>
              <a:rPr lang="en-US" sz="3200" dirty="0" smtClean="0">
                <a:latin typeface="Times New Roman" panose="02020603050405020304" pitchFamily="18" charset="0"/>
                <a:cs typeface="Times New Roman" panose="02020603050405020304" pitchFamily="18" charset="0"/>
              </a:rPr>
              <a:t>This department is responsible to conduct assays and quality assurance tests to maintain the quality of their products. QA activities begins while the safety and efficacy of new products are being established.</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583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R &amp; D, manufacturing and QA department of the company jointly established final production and QA specification for new products.</a:t>
            </a:r>
          </a:p>
          <a:p>
            <a:pPr algn="just"/>
            <a:r>
              <a:rPr lang="en-US" sz="3200" dirty="0" smtClean="0">
                <a:latin typeface="Times New Roman" panose="02020603050405020304" pitchFamily="18" charset="0"/>
                <a:cs typeface="Times New Roman" panose="02020603050405020304" pitchFamily="18" charset="0"/>
              </a:rPr>
              <a:t>The QA department establishes sampling and testing procedures to make certain that each lot of product meets both company and FDA specifications.</a:t>
            </a:r>
          </a:p>
          <a:p>
            <a:pPr algn="just"/>
            <a:r>
              <a:rPr lang="en-US" sz="3200" dirty="0" smtClean="0">
                <a:latin typeface="Times New Roman" panose="02020603050405020304" pitchFamily="18" charset="0"/>
                <a:cs typeface="Times New Roman" panose="02020603050405020304" pitchFamily="18" charset="0"/>
              </a:rPr>
              <a:t>The system also ensure the potency (effectiveness), purity and dose to dose uniformity of the product.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821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Hospital Pharmacy</a:t>
            </a:r>
          </a:p>
          <a:p>
            <a:pPr algn="just"/>
            <a:r>
              <a:rPr lang="en-US" sz="3200" dirty="0" smtClean="0">
                <a:latin typeface="Times New Roman" panose="02020603050405020304" pitchFamily="18" charset="0"/>
                <a:cs typeface="Times New Roman" panose="02020603050405020304" pitchFamily="18" charset="0"/>
              </a:rPr>
              <a:t>The department or services in a hospital which is under the directions of a professionally competent, legally qualified pharmacist and from which all medications are supplied to the nursing units and other services, where special prescriptions are filled for ambulatory patients (emergency patients) and out patients (OPD), where pharmaceuticals are manufactured in bulk, where narcotics and other prescribed drugs are dispensed, where biologicals are stored and dispensed.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7899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This department also ensures the stability of the finished dosage form and appropriate expiry dates. </a:t>
            </a:r>
          </a:p>
          <a:p>
            <a:pPr algn="just"/>
            <a:r>
              <a:rPr lang="en-US" sz="3200" dirty="0" smtClean="0">
                <a:latin typeface="Times New Roman" panose="02020603050405020304" pitchFamily="18" charset="0"/>
                <a:cs typeface="Times New Roman" panose="02020603050405020304" pitchFamily="18" charset="0"/>
              </a:rPr>
              <a:t>This department also checks not only for the quality and quantity of active ingredients but also for the uniformity of active drug.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780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7. </a:t>
            </a:r>
            <a:r>
              <a:rPr lang="en-US" sz="3200" b="1" dirty="0" smtClean="0">
                <a:latin typeface="Times New Roman" panose="02020603050405020304" pitchFamily="18" charset="0"/>
                <a:cs typeface="Times New Roman" panose="02020603050405020304" pitchFamily="18" charset="0"/>
              </a:rPr>
              <a:t>Legal department or regulatory affairs department</a:t>
            </a:r>
          </a:p>
          <a:p>
            <a:pPr algn="just"/>
            <a:r>
              <a:rPr lang="en-US" sz="3200" dirty="0" smtClean="0">
                <a:latin typeface="Times New Roman" panose="02020603050405020304" pitchFamily="18" charset="0"/>
                <a:cs typeface="Times New Roman" panose="02020603050405020304" pitchFamily="18" charset="0"/>
              </a:rPr>
              <a:t>Pharmacist in this department provide legal consult on the laws and regulations for marketing pharmaceuticals.</a:t>
            </a:r>
          </a:p>
          <a:p>
            <a:pPr algn="just"/>
            <a:r>
              <a:rPr lang="en-US" sz="3200" dirty="0" smtClean="0">
                <a:latin typeface="Times New Roman" panose="02020603050405020304" pitchFamily="18" charset="0"/>
                <a:cs typeface="Times New Roman" panose="02020603050405020304" pitchFamily="18" charset="0"/>
              </a:rPr>
              <a:t>This department handles the interaction between the company and the medicine regulatory bodies of the country.</a:t>
            </a:r>
          </a:p>
          <a:p>
            <a:pPr algn="just"/>
            <a:r>
              <a:rPr lang="en-US" sz="3200" dirty="0" smtClean="0">
                <a:latin typeface="Times New Roman" panose="02020603050405020304" pitchFamily="18" charset="0"/>
                <a:cs typeface="Times New Roman" panose="02020603050405020304" pitchFamily="18" charset="0"/>
              </a:rPr>
              <a:t>This department is responsible for process like</a:t>
            </a:r>
          </a:p>
          <a:p>
            <a:pPr algn="just"/>
            <a:r>
              <a:rPr lang="en-US" sz="3200" dirty="0" smtClean="0">
                <a:latin typeface="Times New Roman" panose="02020603050405020304" pitchFamily="18" charset="0"/>
                <a:cs typeface="Times New Roman" panose="02020603050405020304" pitchFamily="18" charset="0"/>
              </a:rPr>
              <a:t>Investigational new drug application IND</a:t>
            </a:r>
          </a:p>
          <a:p>
            <a:pPr algn="just"/>
            <a:r>
              <a:rPr lang="en-US" sz="3200" dirty="0" smtClean="0">
                <a:latin typeface="Times New Roman" panose="02020603050405020304" pitchFamily="18" charset="0"/>
                <a:cs typeface="Times New Roman" panose="02020603050405020304" pitchFamily="18" charset="0"/>
              </a:rPr>
              <a:t>New drug application NDA etc.</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944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IND</a:t>
            </a:r>
            <a:r>
              <a:rPr lang="en-US" sz="3200" dirty="0" smtClean="0">
                <a:latin typeface="Times New Roman" panose="02020603050405020304" pitchFamily="18" charset="0"/>
                <a:cs typeface="Times New Roman" panose="02020603050405020304" pitchFamily="18" charset="0"/>
              </a:rPr>
              <a:t>: this application intends to provide sufficient data to the FDA that it is reasonable to begin clinical tests of new drugs on humans</a:t>
            </a:r>
          </a:p>
          <a:p>
            <a:pPr algn="just"/>
            <a:r>
              <a:rPr lang="en-US" sz="3200" b="1" dirty="0" smtClean="0">
                <a:latin typeface="Times New Roman" panose="02020603050405020304" pitchFamily="18" charset="0"/>
                <a:cs typeface="Times New Roman" panose="02020603050405020304" pitchFamily="18" charset="0"/>
              </a:rPr>
              <a:t>NDA</a:t>
            </a:r>
            <a:r>
              <a:rPr lang="en-US" sz="3200" dirty="0" smtClean="0">
                <a:latin typeface="Times New Roman" panose="02020603050405020304" pitchFamily="18" charset="0"/>
                <a:cs typeface="Times New Roman" panose="02020603050405020304" pitchFamily="18" charset="0"/>
              </a:rPr>
              <a:t>: NDA contains all of the information's and data that the FDA requires for market approval of a drug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4581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Management and administration</a:t>
            </a:r>
          </a:p>
          <a:p>
            <a:pPr algn="just"/>
            <a:r>
              <a:rPr lang="en-US" sz="3200" dirty="0" smtClean="0">
                <a:latin typeface="Times New Roman" panose="02020603050405020304" pitchFamily="18" charset="0"/>
                <a:cs typeface="Times New Roman" panose="02020603050405020304" pitchFamily="18" charset="0"/>
              </a:rPr>
              <a:t>Pharmacist at the managerial and administrative position have the responsibility that the department function smoothly and achieve its objectives.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81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Retail pharmacy</a:t>
            </a:r>
          </a:p>
          <a:p>
            <a:pPr algn="just"/>
            <a:r>
              <a:rPr lang="en-US" sz="3200" dirty="0" smtClean="0">
                <a:latin typeface="Times New Roman" panose="02020603050405020304" pitchFamily="18" charset="0"/>
                <a:cs typeface="Times New Roman" panose="02020603050405020304" pitchFamily="18" charset="0"/>
              </a:rPr>
              <a:t>Retail is an establishment for selling of the products or services in individual units to the final consumer for consumption</a:t>
            </a:r>
          </a:p>
          <a:p>
            <a:pPr algn="just"/>
            <a:r>
              <a:rPr lang="en-US" sz="3200" dirty="0" smtClean="0">
                <a:latin typeface="Times New Roman" panose="02020603050405020304" pitchFamily="18" charset="0"/>
                <a:cs typeface="Times New Roman" panose="02020603050405020304" pitchFamily="18" charset="0"/>
              </a:rPr>
              <a:t>Currently, the professional activities of retail pharmacist are confined to the traditional role such as</a:t>
            </a:r>
          </a:p>
          <a:p>
            <a:pPr algn="just"/>
            <a:r>
              <a:rPr lang="en-US" sz="3200" dirty="0" smtClean="0">
                <a:latin typeface="Times New Roman" panose="02020603050405020304" pitchFamily="18" charset="0"/>
                <a:cs typeface="Times New Roman" panose="02020603050405020304" pitchFamily="18" charset="0"/>
              </a:rPr>
              <a:t>Dispensing</a:t>
            </a:r>
          </a:p>
          <a:p>
            <a:pPr algn="just"/>
            <a:r>
              <a:rPr lang="en-US" sz="3200" dirty="0" smtClean="0">
                <a:latin typeface="Times New Roman" panose="02020603050405020304" pitchFamily="18" charset="0"/>
                <a:cs typeface="Times New Roman" panose="02020603050405020304" pitchFamily="18" charset="0"/>
              </a:rPr>
              <a:t>Recommending</a:t>
            </a:r>
          </a:p>
          <a:p>
            <a:pPr algn="just"/>
            <a:r>
              <a:rPr lang="en-US" sz="3200" dirty="0" smtClean="0">
                <a:latin typeface="Times New Roman" panose="02020603050405020304" pitchFamily="18" charset="0"/>
                <a:cs typeface="Times New Roman" panose="02020603050405020304" pitchFamily="18" charset="0"/>
              </a:rPr>
              <a:t>And selling of OTC drugs and health aids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0526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The international retail roles of the pharmacist include</a:t>
            </a:r>
          </a:p>
          <a:p>
            <a:pPr algn="just"/>
            <a:r>
              <a:rPr lang="en-US" sz="3200" dirty="0" smtClean="0">
                <a:latin typeface="Times New Roman" panose="02020603050405020304" pitchFamily="18" charset="0"/>
                <a:cs typeface="Times New Roman" panose="02020603050405020304" pitchFamily="18" charset="0"/>
              </a:rPr>
              <a:t>Clinical services and managerial services</a:t>
            </a:r>
          </a:p>
          <a:p>
            <a:pPr algn="just"/>
            <a:r>
              <a:rPr lang="en-US" sz="3200" b="1" dirty="0" smtClean="0">
                <a:latin typeface="Times New Roman" panose="02020603050405020304" pitchFamily="18" charset="0"/>
                <a:cs typeface="Times New Roman" panose="02020603050405020304" pitchFamily="18" charset="0"/>
              </a:rPr>
              <a:t>Clinical services includes</a:t>
            </a:r>
          </a:p>
          <a:p>
            <a:pPr algn="just"/>
            <a:r>
              <a:rPr lang="en-US" sz="3200" dirty="0" smtClean="0">
                <a:latin typeface="Times New Roman" panose="02020603050405020304" pitchFamily="18" charset="0"/>
                <a:cs typeface="Times New Roman" panose="02020603050405020304" pitchFamily="18" charset="0"/>
              </a:rPr>
              <a:t>Patient counseling</a:t>
            </a:r>
          </a:p>
          <a:p>
            <a:pPr algn="just"/>
            <a:r>
              <a:rPr lang="en-US" sz="3200" dirty="0" smtClean="0">
                <a:latin typeface="Times New Roman" panose="02020603050405020304" pitchFamily="18" charset="0"/>
                <a:cs typeface="Times New Roman" panose="02020603050405020304" pitchFamily="18" charset="0"/>
              </a:rPr>
              <a:t>Consulting with physicians</a:t>
            </a:r>
          </a:p>
          <a:p>
            <a:pPr algn="just"/>
            <a:r>
              <a:rPr lang="en-US" sz="3200" dirty="0" smtClean="0">
                <a:latin typeface="Times New Roman" panose="02020603050405020304" pitchFamily="18" charset="0"/>
                <a:cs typeface="Times New Roman" panose="02020603050405020304" pitchFamily="18" charset="0"/>
              </a:rPr>
              <a:t>Developing patient medication profile</a:t>
            </a:r>
          </a:p>
          <a:p>
            <a:pPr algn="just"/>
            <a:r>
              <a:rPr lang="en-US" sz="3200" dirty="0" smtClean="0">
                <a:latin typeface="Times New Roman" panose="02020603050405020304" pitchFamily="18" charset="0"/>
                <a:cs typeface="Times New Roman" panose="02020603050405020304" pitchFamily="18" charset="0"/>
              </a:rPr>
              <a:t>Calling the prescriber for refill</a:t>
            </a:r>
          </a:p>
          <a:p>
            <a:pPr algn="just"/>
            <a:r>
              <a:rPr lang="en-US" sz="3200" dirty="0" smtClean="0">
                <a:latin typeface="Times New Roman" panose="02020603050405020304" pitchFamily="18" charset="0"/>
                <a:cs typeface="Times New Roman" panose="02020603050405020304" pitchFamily="18" charset="0"/>
              </a:rPr>
              <a:t>Screening for drug interaction</a:t>
            </a:r>
          </a:p>
          <a:p>
            <a:pPr algn="just"/>
            <a:r>
              <a:rPr lang="en-US" sz="3200" dirty="0" smtClean="0">
                <a:latin typeface="Times New Roman" panose="02020603050405020304" pitchFamily="18" charset="0"/>
                <a:cs typeface="Times New Roman" panose="02020603050405020304" pitchFamily="18" charset="0"/>
              </a:rPr>
              <a:t>Checking for allergic reactions</a:t>
            </a: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79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Patient counseling may consist of necessary information and answering the routine questions regarding drugs, their preparation (reconstitution), proper use etc.</a:t>
            </a:r>
          </a:p>
          <a:p>
            <a:pPr algn="just"/>
            <a:r>
              <a:rPr lang="en-US" sz="3200" dirty="0" smtClean="0">
                <a:latin typeface="Times New Roman" panose="02020603050405020304" pitchFamily="18" charset="0"/>
                <a:cs typeface="Times New Roman" panose="02020603050405020304" pitchFamily="18" charset="0"/>
              </a:rPr>
              <a:t>The prescriber consultation areas include</a:t>
            </a:r>
          </a:p>
          <a:p>
            <a:pPr algn="just"/>
            <a:r>
              <a:rPr lang="en-US" sz="3200" dirty="0" smtClean="0">
                <a:latin typeface="Times New Roman" panose="02020603050405020304" pitchFamily="18" charset="0"/>
                <a:cs typeface="Times New Roman" panose="02020603050405020304" pitchFamily="18" charset="0"/>
              </a:rPr>
              <a:t>Way to lowers the cost of drugs</a:t>
            </a:r>
          </a:p>
          <a:p>
            <a:pPr algn="just"/>
            <a:r>
              <a:rPr lang="en-US" sz="3200" dirty="0" smtClean="0">
                <a:latin typeface="Times New Roman" panose="02020603050405020304" pitchFamily="18" charset="0"/>
                <a:cs typeface="Times New Roman" panose="02020603050405020304" pitchFamily="18" charset="0"/>
              </a:rPr>
              <a:t>Alternative choices</a:t>
            </a:r>
          </a:p>
          <a:p>
            <a:pPr algn="just"/>
            <a:r>
              <a:rPr lang="en-US" sz="3200" dirty="0" smtClean="0">
                <a:latin typeface="Times New Roman" panose="02020603050405020304" pitchFamily="18" charset="0"/>
                <a:cs typeface="Times New Roman" panose="02020603050405020304" pitchFamily="18" charset="0"/>
              </a:rPr>
              <a:t>Patient complaints against the side effects of a given drug.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659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a:t>
            </a:r>
            <a:r>
              <a:rPr lang="en-US" sz="3200" b="1" dirty="0" smtClean="0">
                <a:latin typeface="Times New Roman" panose="02020603050405020304" pitchFamily="18" charset="0"/>
                <a:cs typeface="Times New Roman" panose="02020603050405020304" pitchFamily="18" charset="0"/>
              </a:rPr>
              <a:t>managerial activities </a:t>
            </a:r>
            <a:r>
              <a:rPr lang="en-US" sz="3200" dirty="0" smtClean="0">
                <a:latin typeface="Times New Roman" panose="02020603050405020304" pitchFamily="18" charset="0"/>
                <a:cs typeface="Times New Roman" panose="02020603050405020304" pitchFamily="18" charset="0"/>
              </a:rPr>
              <a:t>of a retail pharmacist include purchasing, inventory control, stocking shelves and supervising the technicians</a:t>
            </a:r>
          </a:p>
          <a:p>
            <a:pPr algn="just"/>
            <a:r>
              <a:rPr lang="en-US" sz="3200" b="1" dirty="0" smtClean="0">
                <a:latin typeface="Times New Roman" panose="02020603050405020304" pitchFamily="18" charset="0"/>
                <a:cs typeface="Times New Roman" panose="02020603050405020304" pitchFamily="18" charset="0"/>
              </a:rPr>
              <a:t>Retail categories</a:t>
            </a:r>
          </a:p>
          <a:p>
            <a:pPr algn="just"/>
            <a:r>
              <a:rPr lang="en-US" sz="3200" dirty="0" smtClean="0">
                <a:latin typeface="Times New Roman" panose="02020603050405020304" pitchFamily="18" charset="0"/>
                <a:cs typeface="Times New Roman" panose="02020603050405020304" pitchFamily="18" charset="0"/>
              </a:rPr>
              <a:t>Based on services, retail outlets can be divided into two categories</a:t>
            </a:r>
          </a:p>
          <a:p>
            <a:pPr marL="514350" indent="-514350" algn="just">
              <a:buAutoNum type="arabicPeriod"/>
            </a:pPr>
            <a:r>
              <a:rPr lang="en-US" sz="3200" b="1" dirty="0" smtClean="0">
                <a:latin typeface="Times New Roman" panose="02020603050405020304" pitchFamily="18" charset="0"/>
                <a:cs typeface="Times New Roman" panose="02020603050405020304" pitchFamily="18" charset="0"/>
              </a:rPr>
              <a:t>Independent pharmacy</a:t>
            </a:r>
          </a:p>
          <a:p>
            <a:pPr algn="just"/>
            <a:r>
              <a:rPr lang="en-US" sz="3200" dirty="0" smtClean="0">
                <a:latin typeface="Times New Roman" panose="02020603050405020304" pitchFamily="18" charset="0"/>
                <a:cs typeface="Times New Roman" panose="02020603050405020304" pitchFamily="18" charset="0"/>
              </a:rPr>
              <a:t>An independent retail pharmacy is a set up with a single retail store without branches or any contractual agreement with others.</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3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It exist at a single location. However, it may be selling all drug categories including or excluding narcotics and other controlled drugs</a:t>
            </a:r>
          </a:p>
          <a:p>
            <a:pPr algn="just"/>
            <a:r>
              <a:rPr lang="en-US" sz="3200" dirty="0" smtClean="0">
                <a:latin typeface="Times New Roman" panose="02020603050405020304" pitchFamily="18" charset="0"/>
                <a:cs typeface="Times New Roman" panose="02020603050405020304" pitchFamily="18" charset="0"/>
              </a:rPr>
              <a:t>It has the following advantages</a:t>
            </a:r>
          </a:p>
          <a:p>
            <a:pPr algn="just"/>
            <a:r>
              <a:rPr lang="en-US" sz="3200" dirty="0" smtClean="0">
                <a:latin typeface="Times New Roman" panose="02020603050405020304" pitchFamily="18" charset="0"/>
                <a:cs typeface="Times New Roman" panose="02020603050405020304" pitchFamily="18" charset="0"/>
              </a:rPr>
              <a:t>Require less investment</a:t>
            </a:r>
          </a:p>
          <a:p>
            <a:pPr algn="just"/>
            <a:r>
              <a:rPr lang="en-US" sz="3200" dirty="0" smtClean="0">
                <a:latin typeface="Times New Roman" panose="02020603050405020304" pitchFamily="18" charset="0"/>
                <a:cs typeface="Times New Roman" panose="02020603050405020304" pitchFamily="18" charset="0"/>
              </a:rPr>
              <a:t>No profit sharing</a:t>
            </a:r>
          </a:p>
          <a:p>
            <a:pPr algn="just"/>
            <a:r>
              <a:rPr lang="en-US" sz="3200" dirty="0" smtClean="0">
                <a:latin typeface="Times New Roman" panose="02020603050405020304" pitchFamily="18" charset="0"/>
                <a:cs typeface="Times New Roman" panose="02020603050405020304" pitchFamily="18" charset="0"/>
              </a:rPr>
              <a:t>Freedom in control and from restriction</a:t>
            </a:r>
          </a:p>
          <a:p>
            <a:pPr algn="just"/>
            <a:r>
              <a:rPr lang="en-US" sz="3200" dirty="0" smtClean="0">
                <a:latin typeface="Times New Roman" panose="02020603050405020304" pitchFamily="18" charset="0"/>
                <a:cs typeface="Times New Roman" panose="02020603050405020304" pitchFamily="18" charset="0"/>
              </a:rPr>
              <a:t>Disadvantage</a:t>
            </a:r>
          </a:p>
          <a:p>
            <a:pPr algn="just"/>
            <a:r>
              <a:rPr lang="en-US" sz="3200" dirty="0" smtClean="0">
                <a:latin typeface="Times New Roman" panose="02020603050405020304" pitchFamily="18" charset="0"/>
                <a:cs typeface="Times New Roman" panose="02020603050405020304" pitchFamily="18" charset="0"/>
              </a:rPr>
              <a:t>Unable to attract or retain a qualified person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82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Chain pharmacy</a:t>
            </a:r>
          </a:p>
          <a:p>
            <a:pPr algn="just"/>
            <a:r>
              <a:rPr lang="en-US" sz="3200" dirty="0" smtClean="0">
                <a:latin typeface="Times New Roman" panose="02020603050405020304" pitchFamily="18" charset="0"/>
                <a:cs typeface="Times New Roman" panose="02020603050405020304" pitchFamily="18" charset="0"/>
              </a:rPr>
              <a:t>Chain pharmacy stores are branched stores existing at various locations but operating under a common ownership. It was first initiated by Farmacia, a subsidiary Ferozesons, Nowshera.</a:t>
            </a:r>
          </a:p>
          <a:p>
            <a:pPr algn="just"/>
            <a:r>
              <a:rPr lang="en-US" sz="3200" dirty="0" smtClean="0">
                <a:latin typeface="Times New Roman" panose="02020603050405020304" pitchFamily="18" charset="0"/>
                <a:cs typeface="Times New Roman" panose="02020603050405020304" pitchFamily="18" charset="0"/>
              </a:rPr>
              <a:t>Umar pharmacy</a:t>
            </a:r>
          </a:p>
          <a:p>
            <a:pPr algn="just"/>
            <a:r>
              <a:rPr lang="en-US" sz="3200" dirty="0" smtClean="0">
                <a:latin typeface="Times New Roman" panose="02020603050405020304" pitchFamily="18" charset="0"/>
                <a:cs typeface="Times New Roman" panose="02020603050405020304" pitchFamily="18" charset="0"/>
              </a:rPr>
              <a:t>Cure pharmacy</a:t>
            </a:r>
          </a:p>
          <a:p>
            <a:pPr algn="just"/>
            <a:r>
              <a:rPr lang="en-US" sz="3200" dirty="0" smtClean="0">
                <a:latin typeface="Times New Roman" panose="02020603050405020304" pitchFamily="18" charset="0"/>
                <a:cs typeface="Times New Roman" panose="02020603050405020304" pitchFamily="18" charset="0"/>
              </a:rPr>
              <a:t>D. Watson chemist</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42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Where injectable preparations should be prepared and sterilized and where professional supplies are often stocked and dispensed.</a:t>
            </a:r>
          </a:p>
          <a:p>
            <a:pPr algn="just"/>
            <a:r>
              <a:rPr lang="en-US" sz="3200" dirty="0" smtClean="0">
                <a:latin typeface="Times New Roman" panose="02020603050405020304" pitchFamily="18" charset="0"/>
                <a:cs typeface="Times New Roman" panose="02020603050405020304" pitchFamily="18" charset="0"/>
              </a:rPr>
              <a:t>Hospital pharmacist participate in patient education programs, poison control center activities, preparation of patient drug use profiles, parenteral nutrition program participation, cooperating in the teaching and research program of the hospital, communicating new product information to nursing services and other hospital personnel and dispensing radiopharmaceuticals.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099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Advantages</a:t>
            </a:r>
          </a:p>
          <a:p>
            <a:pPr algn="just"/>
            <a:r>
              <a:rPr lang="en-US" sz="3200" dirty="0" smtClean="0">
                <a:latin typeface="Times New Roman" panose="02020603050405020304" pitchFamily="18" charset="0"/>
                <a:cs typeface="Times New Roman" panose="02020603050405020304" pitchFamily="18" charset="0"/>
              </a:rPr>
              <a:t>More credibility </a:t>
            </a:r>
          </a:p>
          <a:p>
            <a:pPr algn="just"/>
            <a:r>
              <a:rPr lang="en-US" sz="3200" dirty="0" smtClean="0">
                <a:latin typeface="Times New Roman" panose="02020603050405020304" pitchFamily="18" charset="0"/>
                <a:cs typeface="Times New Roman" panose="02020603050405020304" pitchFamily="18" charset="0"/>
              </a:rPr>
              <a:t>Wide geographical coverage </a:t>
            </a:r>
          </a:p>
          <a:p>
            <a:pPr algn="just"/>
            <a:r>
              <a:rPr lang="en-US" sz="3200" dirty="0" smtClean="0">
                <a:latin typeface="Times New Roman" panose="02020603050405020304" pitchFamily="18" charset="0"/>
                <a:cs typeface="Times New Roman" panose="02020603050405020304" pitchFamily="18" charset="0"/>
              </a:rPr>
              <a:t>Economical buying due to bulk purchase making more profit</a:t>
            </a:r>
          </a:p>
          <a:p>
            <a:pPr algn="just"/>
            <a:r>
              <a:rPr lang="en-US" sz="3200" dirty="0" smtClean="0">
                <a:latin typeface="Times New Roman" panose="02020603050405020304" pitchFamily="18" charset="0"/>
                <a:cs typeface="Times New Roman" panose="02020603050405020304" pitchFamily="18" charset="0"/>
              </a:rPr>
              <a:t>Able to attract qualified person because of having a job structure</a:t>
            </a:r>
          </a:p>
          <a:p>
            <a:pPr algn="just"/>
            <a:r>
              <a:rPr lang="en-US" sz="3200" dirty="0" smtClean="0">
                <a:latin typeface="Times New Roman" panose="02020603050405020304" pitchFamily="18" charset="0"/>
                <a:cs typeface="Times New Roman" panose="02020603050405020304" pitchFamily="18" charset="0"/>
              </a:rPr>
              <a:t>Efficient as can afford more employees, better services, sale training et.</a:t>
            </a:r>
          </a:p>
          <a:p>
            <a:pPr algn="just"/>
            <a:r>
              <a:rPr lang="en-US" sz="3200" dirty="0" smtClean="0">
                <a:latin typeface="Times New Roman" panose="02020603050405020304" pitchFamily="18" charset="0"/>
                <a:cs typeface="Times New Roman" panose="02020603050405020304" pitchFamily="18" charset="0"/>
              </a:rPr>
              <a:t>Promotional activities can be initiated with more investment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83121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Superstore</a:t>
            </a:r>
          </a:p>
          <a:p>
            <a:pPr algn="just"/>
            <a:r>
              <a:rPr lang="en-US" sz="3200" dirty="0" smtClean="0">
                <a:latin typeface="Times New Roman" panose="02020603050405020304" pitchFamily="18" charset="0"/>
                <a:cs typeface="Times New Roman" panose="02020603050405020304" pitchFamily="18" charset="0"/>
              </a:rPr>
              <a:t>Drug superstore is one carrying drugs along with a wide variety of commodities. The pharmacy has allocated a separate area within the unit. It attracts more consumer traffic due to wide variety of commodity available.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477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Community pharmacy</a:t>
            </a:r>
          </a:p>
          <a:p>
            <a:pPr algn="just"/>
            <a:r>
              <a:rPr lang="en-US" sz="3200" dirty="0" smtClean="0">
                <a:latin typeface="Times New Roman" panose="02020603050405020304" pitchFamily="18" charset="0"/>
                <a:cs typeface="Times New Roman" panose="02020603050405020304" pitchFamily="18" charset="0"/>
              </a:rPr>
              <a:t>Pharmacist in community pharmacy dispense medications, council patients on the use of prescription and over the counter medications and advise physician about patient medication therapy. They also advise patient about general health topics such as diet, exercise and stress management and provide information on products such as medical equipment's or health home care supplies.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9429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Some community pharmacist provide specialized services to help patients with condition such as diabetes, asthma, smoking cessation or high blood pressure.</a:t>
            </a:r>
          </a:p>
          <a:p>
            <a:pPr algn="just"/>
            <a:r>
              <a:rPr lang="en-US" sz="3200" dirty="0" smtClean="0">
                <a:latin typeface="Times New Roman" panose="02020603050405020304" pitchFamily="18" charset="0"/>
                <a:cs typeface="Times New Roman" panose="02020603050405020304" pitchFamily="18" charset="0"/>
              </a:rPr>
              <a:t>They also keep computerized record of patient drug therapy to prevent harmful drug interactions.</a:t>
            </a:r>
          </a:p>
          <a:p>
            <a:pPr algn="just"/>
            <a:r>
              <a:rPr lang="en-US" sz="3200" dirty="0" smtClean="0">
                <a:latin typeface="Times New Roman" panose="02020603050405020304" pitchFamily="18" charset="0"/>
                <a:cs typeface="Times New Roman" panose="02020603050405020304" pitchFamily="18" charset="0"/>
              </a:rPr>
              <a:t>They are also responsible for the preparation of sterile solutions which are administered IV. Many of them are involved in extemporaneous preparations.</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9568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1. Dispense prescription </a:t>
            </a:r>
            <a:r>
              <a:rPr lang="en-US" sz="3200" dirty="0">
                <a:latin typeface="Times New Roman" panose="02020603050405020304" pitchFamily="18" charset="0"/>
                <a:cs typeface="Times New Roman" panose="02020603050405020304" pitchFamily="18" charset="0"/>
              </a:rPr>
              <a:t>medicines to the public</a:t>
            </a:r>
          </a:p>
          <a:p>
            <a:pPr algn="just"/>
            <a:r>
              <a:rPr lang="en-US" sz="3200" dirty="0" smtClean="0">
                <a:latin typeface="Times New Roman" panose="02020603050405020304" pitchFamily="18" charset="0"/>
                <a:cs typeface="Times New Roman" panose="02020603050405020304" pitchFamily="18" charset="0"/>
              </a:rPr>
              <a:t>2. Ensure that </a:t>
            </a:r>
            <a:r>
              <a:rPr lang="en-US" sz="3200" dirty="0">
                <a:latin typeface="Times New Roman" panose="02020603050405020304" pitchFamily="18" charset="0"/>
                <a:cs typeface="Times New Roman" panose="02020603050405020304" pitchFamily="18" charset="0"/>
              </a:rPr>
              <a:t>different treatments are compatible</a:t>
            </a:r>
          </a:p>
          <a:p>
            <a:pPr algn="just"/>
            <a:r>
              <a:rPr lang="en-US" sz="3200" dirty="0" smtClean="0">
                <a:latin typeface="Times New Roman" panose="02020603050405020304" pitchFamily="18" charset="0"/>
                <a:cs typeface="Times New Roman" panose="02020603050405020304" pitchFamily="18" charset="0"/>
              </a:rPr>
              <a:t>3. Check dosage </a:t>
            </a:r>
            <a:r>
              <a:rPr lang="en-US" sz="3200" dirty="0">
                <a:latin typeface="Times New Roman" panose="02020603050405020304" pitchFamily="18" charset="0"/>
                <a:cs typeface="Times New Roman" panose="02020603050405020304" pitchFamily="18" charset="0"/>
              </a:rPr>
              <a:t>and ensure that medicines are correctly and safely supplied and labelled (pharmacists are legally responsible for any dispensing errors)</a:t>
            </a:r>
          </a:p>
          <a:p>
            <a:pPr algn="just"/>
            <a:r>
              <a:rPr lang="en-US" sz="3200" dirty="0" smtClean="0">
                <a:latin typeface="Times New Roman" panose="02020603050405020304" pitchFamily="18" charset="0"/>
                <a:cs typeface="Times New Roman" panose="02020603050405020304" pitchFamily="18" charset="0"/>
              </a:rPr>
              <a:t>4. Supervise the </a:t>
            </a:r>
            <a:r>
              <a:rPr lang="en-US" sz="3200" dirty="0">
                <a:latin typeface="Times New Roman" panose="02020603050405020304" pitchFamily="18" charset="0"/>
                <a:cs typeface="Times New Roman" panose="02020603050405020304" pitchFamily="18" charset="0"/>
              </a:rPr>
              <a:t>preparation of any medicines (not all are supplied ready made-up by the manufacturer)</a:t>
            </a:r>
          </a:p>
          <a:p>
            <a:pPr algn="just"/>
            <a:r>
              <a:rPr lang="en-US" sz="3200" dirty="0" smtClean="0">
                <a:latin typeface="Times New Roman" panose="02020603050405020304" pitchFamily="18" charset="0"/>
                <a:cs typeface="Times New Roman" panose="02020603050405020304" pitchFamily="18" charset="0"/>
              </a:rPr>
              <a:t>5. Keep a </a:t>
            </a:r>
            <a:r>
              <a:rPr lang="en-US" sz="3200" dirty="0">
                <a:latin typeface="Times New Roman" panose="02020603050405020304" pitchFamily="18" charset="0"/>
                <a:cs typeface="Times New Roman" panose="02020603050405020304" pitchFamily="18" charset="0"/>
              </a:rPr>
              <a:t>register of controlled drugs for legal and stock control purposes</a:t>
            </a:r>
          </a:p>
          <a:p>
            <a:pPr algn="just"/>
            <a:r>
              <a:rPr lang="en-US" sz="3200" dirty="0" smtClean="0">
                <a:latin typeface="Times New Roman" panose="02020603050405020304" pitchFamily="18" charset="0"/>
                <a:cs typeface="Times New Roman" panose="02020603050405020304" pitchFamily="18" charset="0"/>
              </a:rPr>
              <a:t>6. Communicate with </a:t>
            </a:r>
            <a:r>
              <a:rPr lang="en-US" sz="3200" dirty="0">
                <a:latin typeface="Times New Roman" panose="02020603050405020304" pitchFamily="18" charset="0"/>
                <a:cs typeface="Times New Roman" panose="02020603050405020304" pitchFamily="18" charset="0"/>
              </a:rPr>
              <a:t>doctors about prescriptions</a:t>
            </a:r>
          </a:p>
        </p:txBody>
      </p:sp>
    </p:spTree>
    <p:extLst>
      <p:ext uri="{BB962C8B-B14F-4D97-AF65-F5344CB8AC3E}">
        <p14:creationId xmlns:p14="http://schemas.microsoft.com/office/powerpoint/2010/main" val="365963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fontScale="92500"/>
          </a:bodyPr>
          <a:lstStyle/>
          <a:p>
            <a:pPr algn="just"/>
            <a:r>
              <a:rPr lang="en-US" sz="3200" dirty="0" smtClean="0">
                <a:latin typeface="Times New Roman" panose="02020603050405020304" pitchFamily="18" charset="0"/>
                <a:cs typeface="Times New Roman" panose="02020603050405020304" pitchFamily="18" charset="0"/>
              </a:rPr>
              <a:t>7. Sell over-the-counter </a:t>
            </a:r>
            <a:r>
              <a:rPr lang="en-US" sz="3200" dirty="0">
                <a:latin typeface="Times New Roman" panose="02020603050405020304" pitchFamily="18" charset="0"/>
                <a:cs typeface="Times New Roman" panose="02020603050405020304" pitchFamily="18" charset="0"/>
              </a:rPr>
              <a:t>medicines</a:t>
            </a:r>
          </a:p>
          <a:p>
            <a:pPr algn="just"/>
            <a:r>
              <a:rPr lang="en-US" sz="3200" dirty="0" smtClean="0">
                <a:latin typeface="Times New Roman" panose="02020603050405020304" pitchFamily="18" charset="0"/>
                <a:cs typeface="Times New Roman" panose="02020603050405020304" pitchFamily="18" charset="0"/>
              </a:rPr>
              <a:t>8. Advise the </a:t>
            </a:r>
            <a:r>
              <a:rPr lang="en-US" sz="3200" dirty="0">
                <a:latin typeface="Times New Roman" panose="02020603050405020304" pitchFamily="18" charset="0"/>
                <a:cs typeface="Times New Roman" panose="02020603050405020304" pitchFamily="18" charset="0"/>
              </a:rPr>
              <a:t>public on the treatment of minor ailments</a:t>
            </a:r>
          </a:p>
          <a:p>
            <a:pPr algn="just"/>
            <a:r>
              <a:rPr lang="en-US" sz="3200" dirty="0" smtClean="0">
                <a:latin typeface="Times New Roman" panose="02020603050405020304" pitchFamily="18" charset="0"/>
                <a:cs typeface="Times New Roman" panose="02020603050405020304" pitchFamily="18" charset="0"/>
              </a:rPr>
              <a:t>9. Advise patients </a:t>
            </a:r>
            <a:r>
              <a:rPr lang="en-US" sz="3200" dirty="0">
                <a:latin typeface="Times New Roman" panose="02020603050405020304" pitchFamily="18" charset="0"/>
                <a:cs typeface="Times New Roman" panose="02020603050405020304" pitchFamily="18" charset="0"/>
              </a:rPr>
              <a:t>of any adverse side-effects of medicines or potential interactions with other medicines/treatments</a:t>
            </a:r>
          </a:p>
          <a:p>
            <a:pPr algn="just"/>
            <a:r>
              <a:rPr lang="en-US" sz="3200" dirty="0" smtClean="0">
                <a:latin typeface="Times New Roman" panose="02020603050405020304" pitchFamily="18" charset="0"/>
                <a:cs typeface="Times New Roman" panose="02020603050405020304" pitchFamily="18" charset="0"/>
              </a:rPr>
              <a:t>10. Prepare dosette </a:t>
            </a:r>
            <a:r>
              <a:rPr lang="en-US" sz="3200" dirty="0">
                <a:latin typeface="Times New Roman" panose="02020603050405020304" pitchFamily="18" charset="0"/>
                <a:cs typeface="Times New Roman" panose="02020603050405020304" pitchFamily="18" charset="0"/>
              </a:rPr>
              <a:t>and cassette boxes, usually for the elderly, but also for those with memory/learning difficulties or who have several combinations of tablets to take, where tablets are placed in compartments for specified days of the week</a:t>
            </a:r>
          </a:p>
          <a:p>
            <a:pPr algn="just"/>
            <a:r>
              <a:rPr lang="en-US" sz="3200" dirty="0" smtClean="0">
                <a:latin typeface="Times New Roman" panose="02020603050405020304" pitchFamily="18" charset="0"/>
                <a:cs typeface="Times New Roman" panose="02020603050405020304" pitchFamily="18" charset="0"/>
              </a:rPr>
              <a:t>11. Undertake Medicine </a:t>
            </a:r>
            <a:r>
              <a:rPr lang="en-US" sz="3200" dirty="0">
                <a:latin typeface="Times New Roman" panose="02020603050405020304" pitchFamily="18" charset="0"/>
                <a:cs typeface="Times New Roman" panose="02020603050405020304" pitchFamily="18" charset="0"/>
              </a:rPr>
              <a:t>Use Reviews (MUR), an advanced service to help patients understand how their medicines work and why they have to take them</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87241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12. Manage a </a:t>
            </a:r>
            <a:r>
              <a:rPr lang="en-US" sz="3200" dirty="0">
                <a:latin typeface="Times New Roman" panose="02020603050405020304" pitchFamily="18" charset="0"/>
                <a:cs typeface="Times New Roman" panose="02020603050405020304" pitchFamily="18" charset="0"/>
              </a:rPr>
              <a:t>needle and syringe </a:t>
            </a:r>
            <a:r>
              <a:rPr lang="en-US" sz="3200" dirty="0" smtClean="0">
                <a:latin typeface="Times New Roman" panose="02020603050405020304" pitchFamily="18" charset="0"/>
                <a:cs typeface="Times New Roman" panose="02020603050405020304" pitchFamily="18" charset="0"/>
              </a:rPr>
              <a:t>exchange</a:t>
            </a:r>
          </a:p>
          <a:p>
            <a:pPr algn="just"/>
            <a:r>
              <a:rPr lang="en-US" sz="3200" dirty="0" smtClean="0">
                <a:latin typeface="Times New Roman" panose="02020603050405020304" pitchFamily="18" charset="0"/>
                <a:cs typeface="Times New Roman" panose="02020603050405020304" pitchFamily="18" charset="0"/>
              </a:rPr>
              <a:t>13. Offer specialist </a:t>
            </a:r>
            <a:r>
              <a:rPr lang="en-US" sz="3200" dirty="0">
                <a:latin typeface="Times New Roman" panose="02020603050405020304" pitchFamily="18" charset="0"/>
                <a:cs typeface="Times New Roman" panose="02020603050405020304" pitchFamily="18" charset="0"/>
              </a:rPr>
              <a:t>health checks, such as blood pressure and cholesterol monitoring and diabetes screening</a:t>
            </a:r>
          </a:p>
          <a:p>
            <a:pPr algn="just"/>
            <a:r>
              <a:rPr lang="en-US" sz="3200" dirty="0" smtClean="0">
                <a:latin typeface="Times New Roman" panose="02020603050405020304" pitchFamily="18" charset="0"/>
                <a:cs typeface="Times New Roman" panose="02020603050405020304" pitchFamily="18" charset="0"/>
              </a:rPr>
              <a:t>14. Run stop-smoking </a:t>
            </a:r>
            <a:r>
              <a:rPr lang="en-US" sz="3200" dirty="0">
                <a:latin typeface="Times New Roman" panose="02020603050405020304" pitchFamily="18" charset="0"/>
                <a:cs typeface="Times New Roman" panose="02020603050405020304" pitchFamily="18" charset="0"/>
              </a:rPr>
              <a:t>clinics and weight-reduction </a:t>
            </a:r>
            <a:r>
              <a:rPr lang="en-US" sz="3200" dirty="0" smtClean="0">
                <a:latin typeface="Times New Roman" panose="02020603050405020304" pitchFamily="18" charset="0"/>
                <a:cs typeface="Times New Roman" panose="02020603050405020304" pitchFamily="18" charset="0"/>
              </a:rPr>
              <a:t>programs</a:t>
            </a:r>
            <a:endParaRPr lang="en-US" sz="3200" dirty="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15. Arrange the </a:t>
            </a:r>
            <a:r>
              <a:rPr lang="en-US" sz="3200" dirty="0">
                <a:latin typeface="Times New Roman" panose="02020603050405020304" pitchFamily="18" charset="0"/>
                <a:cs typeface="Times New Roman" panose="02020603050405020304" pitchFamily="18" charset="0"/>
              </a:rPr>
              <a:t>delivery of prescription medicines to patients</a:t>
            </a:r>
          </a:p>
          <a:p>
            <a:pPr algn="just"/>
            <a:r>
              <a:rPr lang="en-US" sz="3200" dirty="0" smtClean="0">
                <a:latin typeface="Times New Roman" panose="02020603050405020304" pitchFamily="18" charset="0"/>
                <a:cs typeface="Times New Roman" panose="02020603050405020304" pitchFamily="18" charset="0"/>
              </a:rPr>
              <a:t>16. Manage, </a:t>
            </a:r>
            <a:r>
              <a:rPr lang="en-US" sz="3200" dirty="0">
                <a:latin typeface="Times New Roman" panose="02020603050405020304" pitchFamily="18" charset="0"/>
                <a:cs typeface="Times New Roman" panose="02020603050405020304" pitchFamily="18" charset="0"/>
              </a:rPr>
              <a:t>supervise and train pharmacy support </a:t>
            </a:r>
            <a:r>
              <a:rPr lang="en-US" sz="3200" dirty="0" smtClean="0">
                <a:latin typeface="Times New Roman" panose="02020603050405020304" pitchFamily="18" charset="0"/>
                <a:cs typeface="Times New Roman" panose="02020603050405020304" pitchFamily="18" charset="0"/>
              </a:rPr>
              <a:t>staff</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2833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a:latin typeface="Times New Roman" panose="02020603050405020304" pitchFamily="18" charset="0"/>
                <a:cs typeface="Times New Roman" panose="02020603050405020304" pitchFamily="18" charset="0"/>
              </a:rPr>
              <a:t>17. Manage finance and budgets</a:t>
            </a:r>
          </a:p>
          <a:p>
            <a:pPr algn="just"/>
            <a:r>
              <a:rPr lang="en-US" sz="3200" dirty="0" smtClean="0">
                <a:latin typeface="Times New Roman" panose="02020603050405020304" pitchFamily="18" charset="0"/>
                <a:cs typeface="Times New Roman" panose="02020603050405020304" pitchFamily="18" charset="0"/>
              </a:rPr>
              <a:t>18. Keep up </a:t>
            </a:r>
            <a:r>
              <a:rPr lang="en-US" sz="3200" dirty="0">
                <a:latin typeface="Times New Roman" panose="02020603050405020304" pitchFamily="18" charset="0"/>
                <a:cs typeface="Times New Roman" panose="02020603050405020304" pitchFamily="18" charset="0"/>
              </a:rPr>
              <a:t>to date with current pharmacy practice, new drugs and their uses</a:t>
            </a:r>
          </a:p>
        </p:txBody>
      </p:sp>
    </p:spTree>
    <p:extLst>
      <p:ext uri="{BB962C8B-B14F-4D97-AF65-F5344CB8AC3E}">
        <p14:creationId xmlns:p14="http://schemas.microsoft.com/office/powerpoint/2010/main" val="24102668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fontScale="92500"/>
          </a:bodyPr>
          <a:lstStyle/>
          <a:p>
            <a:pPr algn="just"/>
            <a:r>
              <a:rPr lang="en-US" sz="3200" b="1" dirty="0" smtClean="0">
                <a:latin typeface="Times New Roman" panose="02020603050405020304" pitchFamily="18" charset="0"/>
                <a:cs typeface="Times New Roman" panose="02020603050405020304" pitchFamily="18" charset="0"/>
              </a:rPr>
              <a:t>Forensic </a:t>
            </a:r>
            <a:r>
              <a:rPr lang="en-US" sz="3200" b="1" dirty="0">
                <a:latin typeface="Times New Roman" panose="02020603050405020304" pitchFamily="18" charset="0"/>
                <a:cs typeface="Times New Roman" panose="02020603050405020304" pitchFamily="18" charset="0"/>
              </a:rPr>
              <a:t>pharmacy </a:t>
            </a:r>
            <a:endParaRPr lang="en-US" sz="3200" b="1"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It is </a:t>
            </a:r>
            <a:r>
              <a:rPr lang="en-US" sz="3200" dirty="0">
                <a:latin typeface="Times New Roman" panose="02020603050405020304" pitchFamily="18" charset="0"/>
                <a:cs typeface="Times New Roman" panose="02020603050405020304" pitchFamily="18" charset="0"/>
              </a:rPr>
              <a:t>the application of the drug sciences to legal </a:t>
            </a:r>
            <a:r>
              <a:rPr lang="en-US" sz="3200" dirty="0" smtClean="0">
                <a:latin typeface="Times New Roman" panose="02020603050405020304" pitchFamily="18" charset="0"/>
                <a:cs typeface="Times New Roman" panose="02020603050405020304" pitchFamily="18" charset="0"/>
              </a:rPr>
              <a:t>issues. </a:t>
            </a:r>
            <a:r>
              <a:rPr lang="en-US" sz="3200" dirty="0">
                <a:latin typeface="Times New Roman" panose="02020603050405020304" pitchFamily="18" charset="0"/>
                <a:cs typeface="Times New Roman" panose="02020603050405020304" pitchFamily="18" charset="0"/>
              </a:rPr>
              <a:t>Forensic pharmacists engage in professional work relating to </a:t>
            </a:r>
            <a:r>
              <a:rPr lang="en-US" sz="3200" dirty="0" smtClean="0">
                <a:latin typeface="Times New Roman" panose="02020603050405020304" pitchFamily="18" charset="0"/>
                <a:cs typeface="Times New Roman" panose="02020603050405020304" pitchFamily="18" charset="0"/>
              </a:rPr>
              <a:t>litigation (legal process, court case etc.), </a:t>
            </a: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regulatory (supervisory) </a:t>
            </a:r>
            <a:r>
              <a:rPr lang="en-US" sz="3200" dirty="0">
                <a:latin typeface="Times New Roman" panose="02020603050405020304" pitchFamily="18" charset="0"/>
                <a:cs typeface="Times New Roman" panose="02020603050405020304" pitchFamily="18" charset="0"/>
              </a:rPr>
              <a:t>process, or the criminal justice </a:t>
            </a:r>
            <a:r>
              <a:rPr lang="en-US" sz="3200" dirty="0" smtClean="0">
                <a:latin typeface="Times New Roman" panose="02020603050405020304" pitchFamily="18" charset="0"/>
                <a:cs typeface="Times New Roman" panose="02020603050405020304" pitchFamily="18" charset="0"/>
              </a:rPr>
              <a:t>system.</a:t>
            </a:r>
          </a:p>
          <a:p>
            <a:pPr algn="just"/>
            <a:r>
              <a:rPr lang="en-US" sz="3200" dirty="0">
                <a:latin typeface="Times New Roman" panose="02020603050405020304" pitchFamily="18" charset="0"/>
                <a:cs typeface="Times New Roman" panose="02020603050405020304" pitchFamily="18" charset="0"/>
              </a:rPr>
              <a:t>Forensic pharmacy is not an </a:t>
            </a:r>
            <a:r>
              <a:rPr lang="en-US" sz="3200" dirty="0" smtClean="0">
                <a:latin typeface="Times New Roman" panose="02020603050405020304" pitchFamily="18" charset="0"/>
                <a:cs typeface="Times New Roman" panose="02020603050405020304" pitchFamily="18" charset="0"/>
              </a:rPr>
              <a:t>exotic (unusual) </a:t>
            </a:r>
            <a:r>
              <a:rPr lang="en-US" sz="3200" dirty="0">
                <a:latin typeface="Times New Roman" panose="02020603050405020304" pitchFamily="18" charset="0"/>
                <a:cs typeface="Times New Roman" panose="02020603050405020304" pitchFamily="18" charset="0"/>
              </a:rPr>
              <a:t>field. Many issues concerning society are relevant to forensic pharmacy including </a:t>
            </a:r>
            <a:r>
              <a:rPr lang="en-US" sz="3200" i="1" dirty="0">
                <a:latin typeface="Times New Roman" panose="02020603050405020304" pitchFamily="18" charset="0"/>
                <a:cs typeface="Times New Roman" panose="02020603050405020304" pitchFamily="18" charset="0"/>
              </a:rPr>
              <a:t>substance abuse control, impaired driving, crime, fraud, date rape, and employment testing for drugs.</a:t>
            </a:r>
            <a:r>
              <a:rPr lang="en-US" sz="3200" dirty="0">
                <a:latin typeface="Times New Roman" panose="02020603050405020304" pitchFamily="18" charset="0"/>
                <a:cs typeface="Times New Roman" panose="02020603050405020304" pitchFamily="18" charset="0"/>
              </a:rPr>
              <a:t> Pharmacists may provide valuable </a:t>
            </a:r>
            <a:r>
              <a:rPr lang="en-US" sz="3200" dirty="0" smtClean="0">
                <a:latin typeface="Times New Roman" panose="02020603050405020304" pitchFamily="18" charset="0"/>
                <a:cs typeface="Times New Roman" panose="02020603050405020304" pitchFamily="18" charset="0"/>
              </a:rPr>
              <a:t>testimony (proof) </a:t>
            </a:r>
            <a:r>
              <a:rPr lang="en-US" sz="3200" dirty="0">
                <a:latin typeface="Times New Roman" panose="02020603050405020304" pitchFamily="18" charset="0"/>
                <a:cs typeface="Times New Roman" panose="02020603050405020304" pitchFamily="18" charset="0"/>
              </a:rPr>
              <a:t>in cases involving </a:t>
            </a:r>
            <a:r>
              <a:rPr lang="en-US" sz="3200" i="1" dirty="0">
                <a:latin typeface="Times New Roman" panose="02020603050405020304" pitchFamily="18" charset="0"/>
                <a:cs typeface="Times New Roman" panose="02020603050405020304" pitchFamily="18" charset="0"/>
              </a:rPr>
              <a:t>drunk driving, </a:t>
            </a:r>
            <a:r>
              <a:rPr lang="en-US" sz="3200" i="1" dirty="0" smtClean="0">
                <a:latin typeface="Times New Roman" panose="02020603050405020304" pitchFamily="18" charset="0"/>
                <a:cs typeface="Times New Roman" panose="02020603050405020304" pitchFamily="18" charset="0"/>
              </a:rPr>
              <a:t>homicide (murder), </a:t>
            </a:r>
            <a:r>
              <a:rPr lang="en-US" sz="3200" i="1" dirty="0">
                <a:latin typeface="Times New Roman" panose="02020603050405020304" pitchFamily="18" charset="0"/>
                <a:cs typeface="Times New Roman" panose="02020603050405020304" pitchFamily="18" charset="0"/>
              </a:rPr>
              <a:t>suicide, malpractice, child abuse, personal injury cases, </a:t>
            </a:r>
            <a:r>
              <a:rPr lang="en-US" sz="3200" i="1" dirty="0" smtClean="0">
                <a:latin typeface="Times New Roman" panose="02020603050405020304" pitchFamily="18" charset="0"/>
                <a:cs typeface="Times New Roman" panose="02020603050405020304" pitchFamily="18" charset="0"/>
              </a:rPr>
              <a:t>patents (copyrights), </a:t>
            </a:r>
            <a:r>
              <a:rPr lang="en-US" sz="3200" i="1" dirty="0">
                <a:latin typeface="Times New Roman" panose="02020603050405020304" pitchFamily="18" charset="0"/>
                <a:cs typeface="Times New Roman" panose="02020603050405020304" pitchFamily="18" charset="0"/>
              </a:rPr>
              <a:t>and so </a:t>
            </a:r>
            <a:r>
              <a:rPr lang="en-US" sz="3200" i="1" dirty="0" smtClean="0">
                <a:latin typeface="Times New Roman" panose="02020603050405020304" pitchFamily="18" charset="0"/>
                <a:cs typeface="Times New Roman" panose="02020603050405020304" pitchFamily="18" charset="0"/>
              </a:rPr>
              <a:t>on</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60677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a:latin typeface="Times New Roman" panose="02020603050405020304" pitchFamily="18" charset="0"/>
                <a:cs typeface="Times New Roman" panose="02020603050405020304" pitchFamily="18" charset="0"/>
              </a:rPr>
              <a:t>Pharmacist Malpractice</a:t>
            </a:r>
          </a:p>
          <a:p>
            <a:pPr algn="just"/>
            <a:r>
              <a:rPr lang="en-US" sz="3200" dirty="0">
                <a:latin typeface="Times New Roman" panose="02020603050405020304" pitchFamily="18" charset="0"/>
                <a:cs typeface="Times New Roman" panose="02020603050405020304" pitchFamily="18" charset="0"/>
              </a:rPr>
              <a:t>Pharmacists have been </a:t>
            </a:r>
            <a:r>
              <a:rPr lang="en-US" sz="3200" dirty="0" smtClean="0">
                <a:latin typeface="Times New Roman" panose="02020603050405020304" pitchFamily="18" charset="0"/>
                <a:cs typeface="Times New Roman" panose="02020603050405020304" pitchFamily="18" charset="0"/>
              </a:rPr>
              <a:t>sued (charged) </a:t>
            </a:r>
            <a:r>
              <a:rPr lang="en-US" sz="3200" dirty="0">
                <a:latin typeface="Times New Roman" panose="02020603050405020304" pitchFamily="18" charset="0"/>
                <a:cs typeface="Times New Roman" panose="02020603050405020304" pitchFamily="18" charset="0"/>
              </a:rPr>
              <a:t>for many reasons including </a:t>
            </a:r>
            <a:r>
              <a:rPr lang="en-US" sz="3200" i="1" dirty="0">
                <a:latin typeface="Times New Roman" panose="02020603050405020304" pitchFamily="18" charset="0"/>
                <a:cs typeface="Times New Roman" panose="02020603050405020304" pitchFamily="18" charset="0"/>
              </a:rPr>
              <a:t>dispensing the wrong medication, compounding errors, failure to detect interactions, failure to contact prescribers about excessive dosages, and failure to warn patients about side effects. Clinical pharmacists can be liable for improperly monitoring drug therapy</a:t>
            </a:r>
            <a:r>
              <a:rPr lang="en-US" sz="3200" dirty="0">
                <a:latin typeface="Times New Roman" panose="02020603050405020304" pitchFamily="18" charset="0"/>
                <a:cs typeface="Times New Roman" panose="02020603050405020304" pitchFamily="18" charset="0"/>
              </a:rPr>
              <a:t>. Malpractice cases against pharmacists generally require testimony from another </a:t>
            </a:r>
            <a:r>
              <a:rPr lang="en-US" sz="3200" dirty="0" smtClean="0">
                <a:latin typeface="Times New Roman" panose="02020603050405020304" pitchFamily="18" charset="0"/>
                <a:cs typeface="Times New Roman" panose="02020603050405020304" pitchFamily="18" charset="0"/>
              </a:rPr>
              <a:t>pharmacist.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905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Responsibilities of hospital pharmacist</a:t>
            </a:r>
          </a:p>
          <a:p>
            <a:pPr algn="just"/>
            <a:r>
              <a:rPr lang="en-US" sz="3200" b="1" i="1" dirty="0" smtClean="0">
                <a:latin typeface="Times New Roman" panose="02020603050405020304" pitchFamily="18" charset="0"/>
                <a:cs typeface="Times New Roman" panose="02020603050405020304" pitchFamily="18" charset="0"/>
              </a:rPr>
              <a:t>1.Effective administration and management of a pharmacy department in an institution</a:t>
            </a:r>
          </a:p>
          <a:p>
            <a:pPr algn="just"/>
            <a:r>
              <a:rPr lang="en-US" sz="3200" dirty="0" smtClean="0">
                <a:latin typeface="Times New Roman" panose="02020603050405020304" pitchFamily="18" charset="0"/>
                <a:cs typeface="Times New Roman" panose="02020603050405020304" pitchFamily="18" charset="0"/>
              </a:rPr>
              <a:t>The pharmacist must have good management and administrative skills. He must be familiar with the health care system. </a:t>
            </a:r>
          </a:p>
          <a:p>
            <a:pPr algn="just"/>
            <a:r>
              <a:rPr lang="en-US" sz="3200" dirty="0" smtClean="0">
                <a:latin typeface="Times New Roman" panose="02020603050405020304" pitchFamily="18" charset="0"/>
                <a:cs typeface="Times New Roman" panose="02020603050405020304" pitchFamily="18" charset="0"/>
              </a:rPr>
              <a:t>Broad areas of administrative and management responsibilities includes</a:t>
            </a:r>
          </a:p>
          <a:p>
            <a:pPr algn="just"/>
            <a:r>
              <a:rPr lang="en-US" sz="3200" dirty="0" smtClean="0">
                <a:latin typeface="Times New Roman" panose="02020603050405020304" pitchFamily="18" charset="0"/>
                <a:cs typeface="Times New Roman" panose="02020603050405020304" pitchFamily="18" charset="0"/>
              </a:rPr>
              <a:t>Planning and integrating professional services</a:t>
            </a:r>
          </a:p>
          <a:p>
            <a:pPr algn="just"/>
            <a:r>
              <a:rPr lang="en-US" sz="3200" dirty="0" smtClean="0">
                <a:latin typeface="Times New Roman" panose="02020603050405020304" pitchFamily="18" charset="0"/>
                <a:cs typeface="Times New Roman" panose="02020603050405020304" pitchFamily="18" charset="0"/>
              </a:rPr>
              <a:t>Budgeting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98671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a:latin typeface="Times New Roman" panose="02020603050405020304" pitchFamily="18" charset="0"/>
                <a:cs typeface="Times New Roman" panose="02020603050405020304" pitchFamily="18" charset="0"/>
              </a:rPr>
              <a:t>Most lawyers will not file lawsuits against pharmacists unless an affidavit is obtained from another pharmacist expressing an opinion of negligence. This pharmacist expert witness would express an opinion supporting the allegations of </a:t>
            </a:r>
            <a:r>
              <a:rPr lang="en-US" sz="3200" dirty="0" smtClean="0">
                <a:latin typeface="Times New Roman" panose="02020603050405020304" pitchFamily="18" charset="0"/>
                <a:cs typeface="Times New Roman" panose="02020603050405020304" pitchFamily="18" charset="0"/>
              </a:rPr>
              <a:t>malpractice.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496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lnSpcReduction="10000"/>
          </a:bodyPr>
          <a:lstStyle/>
          <a:p>
            <a:pPr algn="just"/>
            <a:r>
              <a:rPr lang="en-US" sz="3200" b="1" dirty="0" smtClean="0">
                <a:latin typeface="Times New Roman" panose="02020603050405020304" pitchFamily="18" charset="0"/>
                <a:cs typeface="Times New Roman" panose="02020603050405020304" pitchFamily="18" charset="0"/>
              </a:rPr>
              <a:t>Malpractice against other health professionals</a:t>
            </a: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forensic pharmacist can </a:t>
            </a:r>
            <a:r>
              <a:rPr lang="en-US" sz="3200" dirty="0" smtClean="0">
                <a:latin typeface="Times New Roman" panose="02020603050405020304" pitchFamily="18" charset="0"/>
                <a:cs typeface="Times New Roman" panose="02020603050405020304" pitchFamily="18" charset="0"/>
              </a:rPr>
              <a:t>assist lawyers </a:t>
            </a:r>
            <a:r>
              <a:rPr lang="en-US" sz="3200" dirty="0">
                <a:latin typeface="Times New Roman" panose="02020603050405020304" pitchFamily="18" charset="0"/>
                <a:cs typeface="Times New Roman" panose="02020603050405020304" pitchFamily="18" charset="0"/>
              </a:rPr>
              <a:t>regarding malpractice cases of other health professionals, for example </a:t>
            </a:r>
            <a:r>
              <a:rPr lang="en-US" sz="3200" i="1" dirty="0">
                <a:latin typeface="Times New Roman" panose="02020603050405020304" pitchFamily="18" charset="0"/>
                <a:cs typeface="Times New Roman" panose="02020603050405020304" pitchFamily="18" charset="0"/>
              </a:rPr>
              <a:t>physicians and nurses</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If the </a:t>
            </a:r>
            <a:r>
              <a:rPr lang="en-US" sz="3200" dirty="0">
                <a:latin typeface="Times New Roman" panose="02020603050405020304" pitchFamily="18" charset="0"/>
                <a:cs typeface="Times New Roman" panose="02020603050405020304" pitchFamily="18" charset="0"/>
              </a:rPr>
              <a:t>case involves an </a:t>
            </a:r>
            <a:r>
              <a:rPr lang="en-US" sz="3200" i="1" dirty="0">
                <a:latin typeface="Times New Roman" panose="02020603050405020304" pitchFamily="18" charset="0"/>
                <a:cs typeface="Times New Roman" panose="02020603050405020304" pitchFamily="18" charset="0"/>
              </a:rPr>
              <a:t>adverse drug reaction</a:t>
            </a:r>
            <a:r>
              <a:rPr lang="en-US" sz="3200" dirty="0">
                <a:latin typeface="Times New Roman" panose="02020603050405020304" pitchFamily="18" charset="0"/>
                <a:cs typeface="Times New Roman" panose="02020603050405020304" pitchFamily="18" charset="0"/>
              </a:rPr>
              <a:t>, the pharmacist can testify about causation. The pharmacist can also testify about </a:t>
            </a:r>
            <a:r>
              <a:rPr lang="en-US" sz="3200" i="1" dirty="0">
                <a:latin typeface="Times New Roman" panose="02020603050405020304" pitchFamily="18" charset="0"/>
                <a:cs typeface="Times New Roman" panose="02020603050405020304" pitchFamily="18" charset="0"/>
              </a:rPr>
              <a:t>alternative therapies with less </a:t>
            </a:r>
            <a:r>
              <a:rPr lang="en-US" sz="3200" i="1" dirty="0" smtClean="0">
                <a:latin typeface="Times New Roman" panose="02020603050405020304" pitchFamily="18" charset="0"/>
                <a:cs typeface="Times New Roman" panose="02020603050405020304" pitchFamily="18" charset="0"/>
              </a:rPr>
              <a:t>risk</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pharmacist can provide opinions about medications that can prevent disease complications. For example, if a patient develops renal failure from diabetes or hypertension, the pharmacist can discuss medications that would have prevented or reduced the risk of kidney damage.</a:t>
            </a:r>
          </a:p>
        </p:txBody>
      </p:sp>
    </p:spTree>
    <p:extLst>
      <p:ext uri="{BB962C8B-B14F-4D97-AF65-F5344CB8AC3E}">
        <p14:creationId xmlns:p14="http://schemas.microsoft.com/office/powerpoint/2010/main" val="5657955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lnSpcReduction="10000"/>
          </a:bodyPr>
          <a:lstStyle/>
          <a:p>
            <a:pPr algn="just"/>
            <a:r>
              <a:rPr lang="en-US" sz="3200" b="1" dirty="0">
                <a:latin typeface="Times New Roman" panose="02020603050405020304" pitchFamily="18" charset="0"/>
                <a:cs typeface="Times New Roman" panose="02020603050405020304" pitchFamily="18" charset="0"/>
              </a:rPr>
              <a:t>Blood Levels</a:t>
            </a:r>
          </a:p>
          <a:p>
            <a:pPr algn="just"/>
            <a:r>
              <a:rPr lang="en-US" sz="3200" dirty="0">
                <a:latin typeface="Times New Roman" panose="02020603050405020304" pitchFamily="18" charset="0"/>
                <a:cs typeface="Times New Roman" panose="02020603050405020304" pitchFamily="18" charset="0"/>
              </a:rPr>
              <a:t>Certain drugs have a narrow therapeutic range and need to be closely monitored (</a:t>
            </a:r>
            <a:r>
              <a:rPr lang="en-US" sz="3200" dirty="0" err="1">
                <a:latin typeface="Times New Roman" panose="02020603050405020304" pitchFamily="18" charset="0"/>
                <a:cs typeface="Times New Roman" panose="02020603050405020304" pitchFamily="18" charset="0"/>
              </a:rPr>
              <a:t>eg</a:t>
            </a:r>
            <a:r>
              <a:rPr lang="en-US" sz="3200" dirty="0">
                <a:latin typeface="Times New Roman" panose="02020603050405020304" pitchFamily="18" charset="0"/>
                <a:cs typeface="Times New Roman" panose="02020603050405020304" pitchFamily="18" charset="0"/>
              </a:rPr>
              <a:t> digoxin, theophylline, lithium, </a:t>
            </a:r>
            <a:r>
              <a:rPr lang="en-US" sz="3200" dirty="0" err="1">
                <a:latin typeface="Times New Roman" panose="02020603050405020304" pitchFamily="18" charset="0"/>
                <a:cs typeface="Times New Roman" panose="02020603050405020304" pitchFamily="18" charset="0"/>
              </a:rPr>
              <a:t>etc</a:t>
            </a:r>
            <a:r>
              <a:rPr lang="en-US" sz="3200" dirty="0">
                <a:latin typeface="Times New Roman" panose="02020603050405020304" pitchFamily="18" charset="0"/>
                <a:cs typeface="Times New Roman" panose="02020603050405020304" pitchFamily="18" charset="0"/>
              </a:rPr>
              <a:t>). Clinical reasons for which to draw blood samples include </a:t>
            </a:r>
            <a:r>
              <a:rPr lang="en-US" sz="3200" i="1" dirty="0">
                <a:latin typeface="Times New Roman" panose="02020603050405020304" pitchFamily="18" charset="0"/>
                <a:cs typeface="Times New Roman" panose="02020603050405020304" pitchFamily="18" charset="0"/>
              </a:rPr>
              <a:t>high doses and borderline doses, signs of toxicity occurring, lack of a therapeutic effect, or suspected poor </a:t>
            </a:r>
            <a:r>
              <a:rPr lang="en-US" sz="3200" i="1" dirty="0" smtClean="0">
                <a:latin typeface="Times New Roman" panose="02020603050405020304" pitchFamily="18" charset="0"/>
                <a:cs typeface="Times New Roman" panose="02020603050405020304" pitchFamily="18" charset="0"/>
              </a:rPr>
              <a:t>adherence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Toxicology analysis is a common part of the forensic </a:t>
            </a:r>
            <a:r>
              <a:rPr lang="en-US" sz="3200" dirty="0" smtClean="0">
                <a:latin typeface="Times New Roman" panose="02020603050405020304" pitchFamily="18" charset="0"/>
                <a:cs typeface="Times New Roman" panose="02020603050405020304" pitchFamily="18" charset="0"/>
              </a:rPr>
              <a:t>autopsy (post-mortem ) </a:t>
            </a:r>
            <a:r>
              <a:rPr lang="en-US" sz="3200" dirty="0">
                <a:latin typeface="Times New Roman" panose="02020603050405020304" pitchFamily="18" charset="0"/>
                <a:cs typeface="Times New Roman" panose="02020603050405020304" pitchFamily="18" charset="0"/>
              </a:rPr>
              <a:t>and often forensic pharmacists are consulted to interpret drug levels. Numerous changes occur postmortem that may increase or decrease the blood level detected at </a:t>
            </a:r>
            <a:r>
              <a:rPr lang="en-US" sz="3200" dirty="0" smtClean="0">
                <a:latin typeface="Times New Roman" panose="02020603050405020304" pitchFamily="18" charset="0"/>
                <a:cs typeface="Times New Roman" panose="02020603050405020304" pitchFamily="18" charset="0"/>
              </a:rPr>
              <a:t>autopsy. </a:t>
            </a:r>
            <a:r>
              <a:rPr lang="en-US" sz="3200" dirty="0">
                <a:latin typeface="Times New Roman" panose="02020603050405020304" pitchFamily="18" charset="0"/>
                <a:cs typeface="Times New Roman" panose="02020603050405020304" pitchFamily="18" charset="0"/>
              </a:rPr>
              <a:t>The postmortem blood level may not reflect an antemortem blood level.</a:t>
            </a:r>
          </a:p>
        </p:txBody>
      </p:sp>
    </p:spTree>
    <p:extLst>
      <p:ext uri="{BB962C8B-B14F-4D97-AF65-F5344CB8AC3E}">
        <p14:creationId xmlns:p14="http://schemas.microsoft.com/office/powerpoint/2010/main" val="37972776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a:latin typeface="Times New Roman" panose="02020603050405020304" pitchFamily="18" charset="0"/>
                <a:cs typeface="Times New Roman" panose="02020603050405020304" pitchFamily="18" charset="0"/>
              </a:rPr>
              <a:t>Drugs, Alcohol, and </a:t>
            </a:r>
            <a:r>
              <a:rPr lang="en-US" sz="3200" b="1" dirty="0" smtClean="0">
                <a:latin typeface="Times New Roman" panose="02020603050405020304" pitchFamily="18" charset="0"/>
                <a:cs typeface="Times New Roman" panose="02020603050405020304" pitchFamily="18" charset="0"/>
              </a:rPr>
              <a:t>Driving</a:t>
            </a:r>
          </a:p>
          <a:p>
            <a:pPr algn="just"/>
            <a:r>
              <a:rPr lang="en-US" sz="3200" dirty="0" smtClean="0">
                <a:latin typeface="Times New Roman" panose="02020603050405020304" pitchFamily="18" charset="0"/>
                <a:cs typeface="Times New Roman" panose="02020603050405020304" pitchFamily="18" charset="0"/>
              </a:rPr>
              <a:t>The forensic pharmacist can interpret the levels of blood alcohol and discuss the typical effects from different alcohol levels. Pharmacists can apply pharmacokinetics to estimate the level of alcohol at the time of the alleged event. Pharmacokinetics calculations can especially be helpful if an extended time period exists between the incident and time of collection.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8091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a:latin typeface="Times New Roman" panose="02020603050405020304" pitchFamily="18" charset="0"/>
                <a:cs typeface="Times New Roman" panose="02020603050405020304" pitchFamily="18" charset="0"/>
              </a:rPr>
              <a:t>Certain medications can have additive effects with ethanol, that is lower levels of ethanol will produce greater effects. Other medications can alter the absorption or metabolism of ethanol. Certain disease states may make a person susceptible to the effects of ethanol. Pharmacists can provide input regarding these other factors relating to alcohol consumption such as personal injury cases.</a:t>
            </a:r>
          </a:p>
        </p:txBody>
      </p:sp>
    </p:spTree>
    <p:extLst>
      <p:ext uri="{BB962C8B-B14F-4D97-AF65-F5344CB8AC3E}">
        <p14:creationId xmlns:p14="http://schemas.microsoft.com/office/powerpoint/2010/main" val="20909752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a:latin typeface="Times New Roman" panose="02020603050405020304" pitchFamily="18" charset="0"/>
                <a:cs typeface="Times New Roman" panose="02020603050405020304" pitchFamily="18" charset="0"/>
              </a:rPr>
              <a:t>Criminal Cases</a:t>
            </a:r>
          </a:p>
          <a:p>
            <a:pPr algn="just"/>
            <a:r>
              <a:rPr lang="en-US" sz="3200" dirty="0">
                <a:latin typeface="Times New Roman" panose="02020603050405020304" pitchFamily="18" charset="0"/>
                <a:cs typeface="Times New Roman" panose="02020603050405020304" pitchFamily="18" charset="0"/>
              </a:rPr>
              <a:t>The work of forensic pharmacists may be needed in various types of criminal cases. This includes cases where </a:t>
            </a:r>
            <a:r>
              <a:rPr lang="en-US" sz="3200" i="1" dirty="0">
                <a:latin typeface="Times New Roman" panose="02020603050405020304" pitchFamily="18" charset="0"/>
                <a:cs typeface="Times New Roman" panose="02020603050405020304" pitchFamily="18" charset="0"/>
              </a:rPr>
              <a:t>the drug or poison was used as a weapon, or where medications impair the mental capacity of the defendant or victim</a:t>
            </a:r>
            <a:r>
              <a:rPr lang="en-US" sz="3200" dirty="0" smtClean="0">
                <a:latin typeface="Times New Roman" panose="02020603050405020304" pitchFamily="18" charset="0"/>
                <a:cs typeface="Times New Roman" panose="02020603050405020304" pitchFamily="18" charset="0"/>
              </a:rPr>
              <a:t>.</a:t>
            </a:r>
          </a:p>
          <a:p>
            <a:pPr algn="just"/>
            <a:r>
              <a:rPr lang="en-US" sz="3200" dirty="0">
                <a:latin typeface="Times New Roman" panose="02020603050405020304" pitchFamily="18" charset="0"/>
                <a:cs typeface="Times New Roman" panose="02020603050405020304" pitchFamily="18" charset="0"/>
              </a:rPr>
              <a:t>The effects of drugs on victims are often related to criminal cases. Medications are often used as agents for suicide and in suicide attempts. Drugs and poisons have been used as tools of homicide.</a:t>
            </a:r>
          </a:p>
        </p:txBody>
      </p:sp>
    </p:spTree>
    <p:extLst>
      <p:ext uri="{BB962C8B-B14F-4D97-AF65-F5344CB8AC3E}">
        <p14:creationId xmlns:p14="http://schemas.microsoft.com/office/powerpoint/2010/main" val="12748376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Drugs </a:t>
            </a:r>
            <a:r>
              <a:rPr lang="en-US" sz="3200" dirty="0">
                <a:latin typeface="Times New Roman" panose="02020603050405020304" pitchFamily="18" charset="0"/>
                <a:cs typeface="Times New Roman" panose="02020603050405020304" pitchFamily="18" charset="0"/>
              </a:rPr>
              <a:t>have been used to </a:t>
            </a:r>
            <a:r>
              <a:rPr lang="en-US" sz="3200" i="1" dirty="0">
                <a:latin typeface="Times New Roman" panose="02020603050405020304" pitchFamily="18" charset="0"/>
                <a:cs typeface="Times New Roman" panose="02020603050405020304" pitchFamily="18" charset="0"/>
              </a:rPr>
              <a:t>facilitate sexual assault, especially in dating situations</a:t>
            </a:r>
            <a:r>
              <a:rPr lang="en-US" sz="3200" dirty="0">
                <a:latin typeface="Times New Roman" panose="02020603050405020304" pitchFamily="18" charset="0"/>
                <a:cs typeface="Times New Roman" panose="02020603050405020304" pitchFamily="18" charset="0"/>
              </a:rPr>
              <a:t>. The most well-known date rape drug is </a:t>
            </a:r>
            <a:r>
              <a:rPr lang="en-US" sz="3200" dirty="0" err="1" smtClean="0">
                <a:latin typeface="Times New Roman" panose="02020603050405020304" pitchFamily="18" charset="0"/>
                <a:cs typeface="Times New Roman" panose="02020603050405020304" pitchFamily="18" charset="0"/>
              </a:rPr>
              <a:t>flunitrazepam</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although alcohol is the most common agent. Other well-known date rape drugs include gamma-</a:t>
            </a:r>
            <a:r>
              <a:rPr lang="en-US" sz="3200" dirty="0" err="1">
                <a:latin typeface="Times New Roman" panose="02020603050405020304" pitchFamily="18" charset="0"/>
                <a:cs typeface="Times New Roman" panose="02020603050405020304" pitchFamily="18" charset="0"/>
              </a:rPr>
              <a:t>hydroxybutyrate</a:t>
            </a:r>
            <a:r>
              <a:rPr lang="en-US" sz="3200" dirty="0">
                <a:latin typeface="Times New Roman" panose="02020603050405020304" pitchFamily="18" charset="0"/>
                <a:cs typeface="Times New Roman" panose="02020603050405020304" pitchFamily="18" charset="0"/>
              </a:rPr>
              <a:t> (GHB) and ketamine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 theory, any drug that has sedating, mind alerting effects, or impairs memory could be used to facilitate a sexual assault. Chemical weapons have been used in terrorism and continue to be risk to this </a:t>
            </a:r>
            <a:r>
              <a:rPr lang="en-US" sz="3200" dirty="0" smtClean="0">
                <a:latin typeface="Times New Roman" panose="02020603050405020304" pitchFamily="18" charset="0"/>
                <a:cs typeface="Times New Roman" panose="02020603050405020304" pitchFamily="18" charset="0"/>
              </a:rPr>
              <a:t>day.</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88321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lnSpcReduction="10000"/>
          </a:bodyPr>
          <a:lstStyle/>
          <a:p>
            <a:pPr algn="just"/>
            <a:r>
              <a:rPr lang="en-US" sz="3200" b="1" dirty="0">
                <a:latin typeface="Times New Roman" panose="02020603050405020304" pitchFamily="18" charset="0"/>
                <a:cs typeface="Times New Roman" panose="02020603050405020304" pitchFamily="18" charset="0"/>
              </a:rPr>
              <a:t>Off-Label Drug Use</a:t>
            </a:r>
          </a:p>
          <a:p>
            <a:pPr algn="just"/>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pharmaceutical company may only market the drug for conditions that the FDA has approved. However, health care providers may prescribe marketed medications for uses other than FDA-approved uses. These are referred to as ‘‘unlabeled’’ or ‘‘off-label’’ </a:t>
            </a:r>
            <a:r>
              <a:rPr lang="en-US" sz="3200" dirty="0" smtClean="0">
                <a:latin typeface="Times New Roman" panose="02020603050405020304" pitchFamily="18" charset="0"/>
                <a:cs typeface="Times New Roman" panose="02020603050405020304" pitchFamily="18" charset="0"/>
              </a:rPr>
              <a:t>uses.</a:t>
            </a:r>
          </a:p>
          <a:p>
            <a:pPr algn="just"/>
            <a:r>
              <a:rPr lang="en-US" sz="3200" dirty="0">
                <a:latin typeface="Times New Roman" panose="02020603050405020304" pitchFamily="18" charset="0"/>
                <a:cs typeface="Times New Roman" panose="02020603050405020304" pitchFamily="18" charset="0"/>
              </a:rPr>
              <a:t>Prescribing </a:t>
            </a:r>
            <a:r>
              <a:rPr lang="en-US" sz="3200" dirty="0" err="1">
                <a:latin typeface="Times New Roman" panose="02020603050405020304" pitchFamily="18" charset="0"/>
                <a:cs typeface="Times New Roman" panose="02020603050405020304" pitchFamily="18" charset="0"/>
              </a:rPr>
              <a:t>offlabel</a:t>
            </a:r>
            <a:r>
              <a:rPr lang="en-US" sz="3200" dirty="0">
                <a:latin typeface="Times New Roman" panose="02020603050405020304" pitchFamily="18" charset="0"/>
                <a:cs typeface="Times New Roman" panose="02020603050405020304" pitchFamily="18" charset="0"/>
              </a:rPr>
              <a:t> medications is in itself not malpractice. Many off-label uses of medications are appropriate and medically necessary. The forensic pharmacist may offer testimony about the need for unlabeled indications and provide insight into appropriate use of that </a:t>
            </a:r>
            <a:r>
              <a:rPr lang="en-US" sz="3200" dirty="0" smtClean="0">
                <a:latin typeface="Times New Roman" panose="02020603050405020304" pitchFamily="18" charset="0"/>
                <a:cs typeface="Times New Roman" panose="02020603050405020304" pitchFamily="18" charset="0"/>
              </a:rPr>
              <a:t>medication.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8030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b="1" dirty="0">
                <a:latin typeface="Times New Roman" panose="02020603050405020304" pitchFamily="18" charset="0"/>
                <a:cs typeface="Times New Roman" panose="02020603050405020304" pitchFamily="18" charset="0"/>
              </a:rPr>
              <a:t>Fraud and White-Collar </a:t>
            </a:r>
            <a:r>
              <a:rPr lang="en-US" sz="3200" b="1" dirty="0" smtClean="0">
                <a:latin typeface="Times New Roman" panose="02020603050405020304" pitchFamily="18" charset="0"/>
                <a:cs typeface="Times New Roman" panose="02020603050405020304" pitchFamily="18" charset="0"/>
              </a:rPr>
              <a:t>Crime</a:t>
            </a:r>
            <a:endParaRPr lang="en-US" sz="3200" b="1"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Types of fraud related to forensic pharmacy </a:t>
            </a:r>
            <a:r>
              <a:rPr lang="en-US" sz="3200" dirty="0" smtClean="0">
                <a:latin typeface="Times New Roman" panose="02020603050405020304" pitchFamily="18" charset="0"/>
                <a:cs typeface="Times New Roman" panose="02020603050405020304" pitchFamily="18" charset="0"/>
              </a:rPr>
              <a:t>include:</a:t>
            </a:r>
            <a:endParaRPr lang="en-US" sz="3200" dirty="0">
              <a:latin typeface="Times New Roman" panose="02020603050405020304" pitchFamily="18" charset="0"/>
              <a:cs typeface="Times New Roman" panose="02020603050405020304" pitchFamily="18" charset="0"/>
            </a:endParaRPr>
          </a:p>
          <a:p>
            <a:pPr marL="514350" indent="-514350" algn="just">
              <a:buAutoNum type="arabicPeriod"/>
            </a:pPr>
            <a:r>
              <a:rPr lang="en-US" sz="3200" dirty="0" smtClean="0">
                <a:latin typeface="Times New Roman" panose="02020603050405020304" pitchFamily="18" charset="0"/>
                <a:cs typeface="Times New Roman" panose="02020603050405020304" pitchFamily="18" charset="0"/>
              </a:rPr>
              <a:t>Scientific </a:t>
            </a:r>
            <a:r>
              <a:rPr lang="en-US" sz="3200" dirty="0">
                <a:latin typeface="Times New Roman" panose="02020603050405020304" pitchFamily="18" charset="0"/>
                <a:cs typeface="Times New Roman" panose="02020603050405020304" pitchFamily="18" charset="0"/>
              </a:rPr>
              <a:t>Fraud: Submitting intentional false data for publication in a book or journal. </a:t>
            </a:r>
            <a:endParaRPr lang="en-US" sz="3200" dirty="0" smtClean="0">
              <a:latin typeface="Times New Roman" panose="02020603050405020304" pitchFamily="18" charset="0"/>
              <a:cs typeface="Times New Roman" panose="02020603050405020304" pitchFamily="18" charset="0"/>
            </a:endParaRPr>
          </a:p>
          <a:p>
            <a:pPr marL="514350" indent="-514350" algn="just">
              <a:buAutoNum type="arabicPeriod"/>
            </a:pPr>
            <a:r>
              <a:rPr lang="en-US" sz="3200" dirty="0" smtClean="0">
                <a:latin typeface="Times New Roman" panose="02020603050405020304" pitchFamily="18" charset="0"/>
                <a:cs typeface="Times New Roman" panose="02020603050405020304" pitchFamily="18" charset="0"/>
              </a:rPr>
              <a:t>Quackery</a:t>
            </a:r>
            <a:r>
              <a:rPr lang="en-US" sz="3200" dirty="0">
                <a:latin typeface="Times New Roman" panose="02020603050405020304" pitchFamily="18" charset="0"/>
                <a:cs typeface="Times New Roman" panose="02020603050405020304" pitchFamily="18" charset="0"/>
              </a:rPr>
              <a:t>: The promotion of remedies that lack scientific support to consumers or health professionals. </a:t>
            </a:r>
            <a:endParaRPr lang="en-US" sz="3200" dirty="0" smtClean="0">
              <a:latin typeface="Times New Roman" panose="02020603050405020304" pitchFamily="18" charset="0"/>
              <a:cs typeface="Times New Roman" panose="02020603050405020304" pitchFamily="18" charset="0"/>
            </a:endParaRPr>
          </a:p>
          <a:p>
            <a:pPr marL="514350" indent="-514350" algn="just">
              <a:buAutoNum type="arabicPeriod"/>
            </a:pPr>
            <a:r>
              <a:rPr lang="en-US" sz="3200" dirty="0" smtClean="0">
                <a:latin typeface="Times New Roman" panose="02020603050405020304" pitchFamily="18" charset="0"/>
                <a:cs typeface="Times New Roman" panose="02020603050405020304" pitchFamily="18" charset="0"/>
              </a:rPr>
              <a:t>Drug </a:t>
            </a:r>
            <a:r>
              <a:rPr lang="en-US" sz="3200" dirty="0">
                <a:latin typeface="Times New Roman" panose="02020603050405020304" pitchFamily="18" charset="0"/>
                <a:cs typeface="Times New Roman" panose="02020603050405020304" pitchFamily="18" charset="0"/>
              </a:rPr>
              <a:t>Diversion: Obtaining controlled substances for misuse or abuse.</a:t>
            </a:r>
          </a:p>
        </p:txBody>
      </p:sp>
    </p:spTree>
    <p:extLst>
      <p:ext uri="{BB962C8B-B14F-4D97-AF65-F5344CB8AC3E}">
        <p14:creationId xmlns:p14="http://schemas.microsoft.com/office/powerpoint/2010/main" val="29020597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4. Health </a:t>
            </a:r>
            <a:r>
              <a:rPr lang="en-US" sz="3200" dirty="0">
                <a:latin typeface="Times New Roman" panose="02020603050405020304" pitchFamily="18" charset="0"/>
                <a:cs typeface="Times New Roman" panose="02020603050405020304" pitchFamily="18" charset="0"/>
              </a:rPr>
              <a:t>care Fraud: Submitting intentionally false data to insurance companies.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5</a:t>
            </a:r>
            <a:r>
              <a:rPr lang="en-US" sz="3200" dirty="0">
                <a:latin typeface="Times New Roman" panose="02020603050405020304" pitchFamily="18" charset="0"/>
                <a:cs typeface="Times New Roman" panose="02020603050405020304" pitchFamily="18" charset="0"/>
              </a:rPr>
              <a:t>. Occupational Fraud and Abuse: This is in no way limited to pharmacy and or even the health care industry.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6</a:t>
            </a:r>
            <a:r>
              <a:rPr lang="en-US" sz="3200" dirty="0">
                <a:latin typeface="Times New Roman" panose="02020603050405020304" pitchFamily="18" charset="0"/>
                <a:cs typeface="Times New Roman" panose="02020603050405020304" pitchFamily="18" charset="0"/>
              </a:rPr>
              <a:t>. Record Tampering: Improper changes in the writing in the medical records after a lawsuit has been initiated or fear lawsuit after an unexpected </a:t>
            </a:r>
            <a:r>
              <a:rPr lang="en-US" sz="3200" dirty="0" smtClean="0">
                <a:latin typeface="Times New Roman" panose="02020603050405020304" pitchFamily="18" charset="0"/>
                <a:cs typeface="Times New Roman" panose="02020603050405020304" pitchFamily="18" charset="0"/>
              </a:rPr>
              <a:t>occurrence.</a:t>
            </a:r>
          </a:p>
          <a:p>
            <a:pPr algn="just"/>
            <a:r>
              <a:rPr lang="en-US" sz="3200" dirty="0" smtClean="0">
                <a:latin typeface="Times New Roman" panose="02020603050405020304" pitchFamily="18" charset="0"/>
                <a:cs typeface="Times New Roman" panose="02020603050405020304" pitchFamily="18" charset="0"/>
              </a:rPr>
              <a:t>7</a:t>
            </a:r>
            <a:r>
              <a:rPr lang="en-US" sz="3200" dirty="0">
                <a:latin typeface="Times New Roman" panose="02020603050405020304" pitchFamily="18" charset="0"/>
                <a:cs typeface="Times New Roman" panose="02020603050405020304" pitchFamily="18" charset="0"/>
              </a:rPr>
              <a:t>. Counterfeit Drugs</a:t>
            </a:r>
          </a:p>
        </p:txBody>
      </p:sp>
    </p:spTree>
    <p:extLst>
      <p:ext uri="{BB962C8B-B14F-4D97-AF65-F5344CB8AC3E}">
        <p14:creationId xmlns:p14="http://schemas.microsoft.com/office/powerpoint/2010/main" val="446845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Inventory control (supervision of supply and storage)</a:t>
            </a:r>
            <a:endParaRPr lang="en-US" sz="3200" dirty="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Cost review</a:t>
            </a:r>
          </a:p>
          <a:p>
            <a:pPr algn="just"/>
            <a:r>
              <a:rPr lang="en-US" sz="3200" dirty="0" smtClean="0">
                <a:latin typeface="Times New Roman" panose="02020603050405020304" pitchFamily="18" charset="0"/>
                <a:cs typeface="Times New Roman" panose="02020603050405020304" pitchFamily="18" charset="0"/>
              </a:rPr>
              <a:t>Cost effectiveness (the minimum expenditures necessary to achieve health care results)</a:t>
            </a:r>
          </a:p>
          <a:p>
            <a:pPr algn="just"/>
            <a:r>
              <a:rPr lang="en-US" sz="3200" dirty="0" smtClean="0">
                <a:latin typeface="Times New Roman" panose="02020603050405020304" pitchFamily="18" charset="0"/>
                <a:cs typeface="Times New Roman" panose="02020603050405020304" pitchFamily="18" charset="0"/>
              </a:rPr>
              <a:t>Audit </a:t>
            </a:r>
          </a:p>
          <a:p>
            <a:pPr algn="just"/>
            <a:r>
              <a:rPr lang="en-US" sz="3200" dirty="0" smtClean="0">
                <a:latin typeface="Times New Roman" panose="02020603050405020304" pitchFamily="18" charset="0"/>
                <a:cs typeface="Times New Roman" panose="02020603050405020304" pitchFamily="18" charset="0"/>
              </a:rPr>
              <a:t>Maintenance of  records and preparation of reports</a:t>
            </a:r>
          </a:p>
          <a:p>
            <a:pPr algn="just"/>
            <a:r>
              <a:rPr lang="en-US" sz="3200" dirty="0" smtClean="0">
                <a:latin typeface="Times New Roman" panose="02020603050405020304" pitchFamily="18" charset="0"/>
                <a:cs typeface="Times New Roman" panose="02020603050405020304" pitchFamily="18" charset="0"/>
              </a:rPr>
              <a:t>For this purpose hospital pharmacist should be familiar with the organization of hospital.</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3450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Pharmacy activities must be coordinated with medical, nursing and other services.</a:t>
            </a:r>
          </a:p>
          <a:p>
            <a:pPr algn="just"/>
            <a:r>
              <a:rPr lang="en-US" sz="3200" dirty="0" smtClean="0">
                <a:latin typeface="Times New Roman" panose="02020603050405020304" pitchFamily="18" charset="0"/>
                <a:cs typeface="Times New Roman" panose="02020603050405020304" pitchFamily="18" charset="0"/>
              </a:rPr>
              <a:t>Hospital pharmacist is responsible for maintenance of records which may be legally or administratively required. These may include</a:t>
            </a:r>
          </a:p>
          <a:p>
            <a:pPr algn="just"/>
            <a:r>
              <a:rPr lang="en-US" sz="3200" dirty="0" smtClean="0">
                <a:latin typeface="Times New Roman" panose="02020603050405020304" pitchFamily="18" charset="0"/>
                <a:cs typeface="Times New Roman" panose="02020603050405020304" pitchFamily="18" charset="0"/>
              </a:rPr>
              <a:t>Data on prescription dispensed</a:t>
            </a:r>
          </a:p>
          <a:p>
            <a:pPr algn="just"/>
            <a:r>
              <a:rPr lang="en-US" sz="3200" dirty="0" smtClean="0">
                <a:latin typeface="Times New Roman" panose="02020603050405020304" pitchFamily="18" charset="0"/>
                <a:cs typeface="Times New Roman" panose="02020603050405020304" pitchFamily="18" charset="0"/>
              </a:rPr>
              <a:t>Controlled drugs dispensed</a:t>
            </a:r>
          </a:p>
          <a:p>
            <a:pPr algn="just"/>
            <a:r>
              <a:rPr lang="en-US" sz="3200" dirty="0" smtClean="0">
                <a:latin typeface="Times New Roman" panose="02020603050405020304" pitchFamily="18" charset="0"/>
                <a:cs typeface="Times New Roman" panose="02020603050405020304" pitchFamily="18" charset="0"/>
              </a:rPr>
              <a:t>Drug purchase etc.</a:t>
            </a: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308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2. </a:t>
            </a:r>
            <a:r>
              <a:rPr lang="en-US" sz="3200" b="1" i="1" dirty="0" smtClean="0">
                <a:latin typeface="Times New Roman" panose="02020603050405020304" pitchFamily="18" charset="0"/>
                <a:cs typeface="Times New Roman" panose="02020603050405020304" pitchFamily="18" charset="0"/>
              </a:rPr>
              <a:t>Assimilation and provision of comprehensive information on drugs and their actions</a:t>
            </a:r>
          </a:p>
          <a:p>
            <a:pPr algn="just"/>
            <a:r>
              <a:rPr lang="en-US" sz="3200" dirty="0" smtClean="0">
                <a:latin typeface="Times New Roman" panose="02020603050405020304" pitchFamily="18" charset="0"/>
                <a:cs typeface="Times New Roman" panose="02020603050405020304" pitchFamily="18" charset="0"/>
              </a:rPr>
              <a:t>The pharmacy department is the primary source of information concerning drugs.</a:t>
            </a:r>
          </a:p>
          <a:p>
            <a:pPr algn="just"/>
            <a:r>
              <a:rPr lang="en-US" sz="3200" dirty="0" smtClean="0">
                <a:latin typeface="Times New Roman" panose="02020603050405020304" pitchFamily="18" charset="0"/>
                <a:cs typeface="Times New Roman" panose="02020603050405020304" pitchFamily="18" charset="0"/>
              </a:rPr>
              <a:t>The pharmacy must maintain the appropriate information source and make arrangements for the transmission of these information's to the professional staff and to patients.</a:t>
            </a:r>
          </a:p>
        </p:txBody>
      </p:sp>
    </p:spTree>
    <p:extLst>
      <p:ext uri="{BB962C8B-B14F-4D97-AF65-F5344CB8AC3E}">
        <p14:creationId xmlns:p14="http://schemas.microsoft.com/office/powerpoint/2010/main" val="2698307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27017"/>
            <a:ext cx="9144000" cy="5721532"/>
          </a:xfrm>
        </p:spPr>
        <p:txBody>
          <a:bodyPr>
            <a:normAutofit/>
          </a:bodyPr>
          <a:lstStyle/>
          <a:p>
            <a:pPr algn="just"/>
            <a:r>
              <a:rPr lang="en-US" sz="3200" dirty="0">
                <a:latin typeface="Times New Roman" panose="02020603050405020304" pitchFamily="18" charset="0"/>
                <a:cs typeface="Times New Roman" panose="02020603050405020304" pitchFamily="18" charset="0"/>
              </a:rPr>
              <a:t>The pharmacist must have knowledge of drug action such as </a:t>
            </a:r>
            <a:r>
              <a:rPr lang="en-US" sz="3200" i="1" dirty="0">
                <a:latin typeface="Times New Roman" panose="02020603050405020304" pitchFamily="18" charset="0"/>
                <a:cs typeface="Times New Roman" panose="02020603050405020304" pitchFamily="18" charset="0"/>
              </a:rPr>
              <a:t>absorption, distribution, metabolism and excretion of drugs, drug interaction with other drugs, food or diagnostic agents, effects of a disease state on the drug action</a:t>
            </a:r>
            <a:r>
              <a:rPr lang="en-US" sz="3200" dirty="0">
                <a:latin typeface="Times New Roman" panose="02020603050405020304" pitchFamily="18" charset="0"/>
                <a:cs typeface="Times New Roman" panose="02020603050405020304" pitchFamily="18" charset="0"/>
              </a:rPr>
              <a:t> and miscellaneous patient and drug variables</a:t>
            </a:r>
            <a:r>
              <a:rPr lang="en-US" sz="3200" dirty="0" smtClean="0">
                <a:latin typeface="Times New Roman" panose="02020603050405020304" pitchFamily="18" charset="0"/>
                <a:cs typeface="Times New Roman" panose="02020603050405020304" pitchFamily="18" charset="0"/>
              </a:rPr>
              <a:t>.</a:t>
            </a:r>
          </a:p>
          <a:p>
            <a:pPr algn="just"/>
            <a:r>
              <a:rPr lang="en-US" sz="3200" dirty="0" smtClean="0">
                <a:latin typeface="Times New Roman" panose="02020603050405020304" pitchFamily="18" charset="0"/>
                <a:cs typeface="Times New Roman" panose="02020603050405020304" pitchFamily="18" charset="0"/>
              </a:rPr>
              <a:t>He must be knowledgeable in chemistry, pharmacology, toxicology, pathophysiology, pharmaceutics, therapeutics and patient care techniques.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8854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TotalTime>
  <Words>3346</Words>
  <Application>Microsoft Office PowerPoint</Application>
  <PresentationFormat>Widescreen</PresentationFormat>
  <Paragraphs>218</Paragraphs>
  <Slides>59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98</cp:revision>
  <dcterms:created xsi:type="dcterms:W3CDTF">2019-09-14T04:17:09Z</dcterms:created>
  <dcterms:modified xsi:type="dcterms:W3CDTF">2019-10-17T01:26:42Z</dcterms:modified>
</cp:coreProperties>
</file>